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23"/>
  </p:notesMasterIdLst>
  <p:sldIdLst>
    <p:sldId id="293" r:id="rId4"/>
    <p:sldId id="291" r:id="rId5"/>
    <p:sldId id="295" r:id="rId6"/>
    <p:sldId id="259" r:id="rId7"/>
    <p:sldId id="260" r:id="rId8"/>
    <p:sldId id="262" r:id="rId9"/>
    <p:sldId id="264" r:id="rId10"/>
    <p:sldId id="266" r:id="rId11"/>
    <p:sldId id="268" r:id="rId12"/>
    <p:sldId id="270" r:id="rId13"/>
    <p:sldId id="272" r:id="rId14"/>
    <p:sldId id="274" r:id="rId15"/>
    <p:sldId id="276" r:id="rId16"/>
    <p:sldId id="278" r:id="rId17"/>
    <p:sldId id="280" r:id="rId18"/>
    <p:sldId id="284" r:id="rId19"/>
    <p:sldId id="286" r:id="rId20"/>
    <p:sldId id="288" r:id="rId21"/>
    <p:sldId id="2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217611-D33E-4D06-9ADC-0C0CA5BDDBD5}" type="datetimeFigureOut">
              <a:rPr lang="en-US" smtClean="0"/>
              <a:t>9/29/2021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067E7C-7BF2-4103-94F1-732472B70FF8}" type="slidenum">
              <a:rPr lang="en-US" smtClean="0"/>
              <a:t>‹#›</a:t>
            </a:fld>
            <a:endParaRPr lang="en-US"/>
          </a:p>
        </p:txBody>
      </p:sp>
    </p:spTree>
    <p:extLst>
      <p:ext uri="{BB962C8B-B14F-4D97-AF65-F5344CB8AC3E}">
        <p14:creationId xmlns:p14="http://schemas.microsoft.com/office/powerpoint/2010/main" val="1201179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C5A90F-5503-E946-A88B-175252ED06D6}" type="slidenum">
              <a:rPr kumimoji="0" lang="en-US" sz="1200" b="0" i="0" u="none" strike="noStrike" kern="1200" cap="none" spc="0" normalizeH="0" baseline="0" noProof="0" smtClean="0">
                <a:ln>
                  <a:noFill/>
                </a:ln>
                <a:solidFill>
                  <a:prstClr val="black"/>
                </a:solidFill>
                <a:effectLst/>
                <a:uLnTx/>
                <a:uFillTx/>
                <a:latin typeface="Arial" pitchFamily="-1"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pitchFamily="-1" charset="0"/>
              <a:ea typeface="+mn-ea"/>
              <a:cs typeface="+mn-cs"/>
            </a:endParaRPr>
          </a:p>
        </p:txBody>
      </p:sp>
    </p:spTree>
    <p:extLst>
      <p:ext uri="{BB962C8B-B14F-4D97-AF65-F5344CB8AC3E}">
        <p14:creationId xmlns:p14="http://schemas.microsoft.com/office/powerpoint/2010/main" val="2325820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a:ea typeface="ＭＳ Ｐゴシック" pitchFamily="-1" charset="-128"/>
                <a:cs typeface="ＭＳ Ｐゴシック" pitchFamily="-1" charset="-128"/>
              </a:rPr>
              <a:t>Map 8.6 </a:t>
            </a:r>
            <a:r>
              <a:rPr lang="en-US" dirty="0">
                <a:ea typeface="ＭＳ Ｐゴシック" pitchFamily="-1" charset="-128"/>
                <a:cs typeface="ＭＳ Ｐゴシック" pitchFamily="-1" charset="-128"/>
              </a:rPr>
              <a:t>| </a:t>
            </a:r>
            <a:r>
              <a:rPr lang="en-US" b="1" dirty="0">
                <a:ea typeface="ＭＳ Ｐゴシック" pitchFamily="-1" charset="-128"/>
                <a:cs typeface="ＭＳ Ｐゴシック" pitchFamily="-1" charset="-128"/>
              </a:rPr>
              <a:t>Bantu Migrations</a:t>
            </a:r>
          </a:p>
          <a:p>
            <a:pPr>
              <a:spcBef>
                <a:spcPct val="0"/>
              </a:spcBef>
            </a:pPr>
            <a:r>
              <a:rPr lang="en-US" dirty="0">
                <a:ea typeface="ＭＳ Ｐゴシック" pitchFamily="-1" charset="-128"/>
                <a:cs typeface="ＭＳ Ｐゴシック" pitchFamily="-1" charset="-128"/>
              </a:rPr>
              <a:t>The migration of Bantu speakers throughout much of sub-Saharan Africa in the first millennium CE dramatically altered the cultural landscape.</a:t>
            </a:r>
          </a:p>
          <a:p>
            <a:pPr>
              <a:spcBef>
                <a:spcPct val="0"/>
              </a:spcBef>
            </a:pPr>
            <a:r>
              <a:rPr lang="en-US" dirty="0">
                <a:ea typeface="ＭＳ Ｐゴシック" pitchFamily="-1" charset="-128"/>
                <a:cs typeface="ＭＳ Ｐゴシック" pitchFamily="-1" charset="-128"/>
              </a:rPr>
              <a:t>• According to the map, where did the Bantu speakers originate? Into which areas did the Bantu speakers migrate?</a:t>
            </a:r>
          </a:p>
          <a:p>
            <a:pPr>
              <a:spcBef>
                <a:spcPct val="0"/>
              </a:spcBef>
            </a:pPr>
            <a:r>
              <a:rPr lang="en-US" dirty="0">
                <a:ea typeface="ＭＳ Ｐゴシック" pitchFamily="-1" charset="-128"/>
                <a:cs typeface="ＭＳ Ｐゴシック" pitchFamily="-1" charset="-128"/>
              </a:rPr>
              <a:t>• What skills did they have that enabled them to dominate the peoples already living there?</a:t>
            </a:r>
          </a:p>
          <a:p>
            <a:pPr>
              <a:spcBef>
                <a:spcPct val="0"/>
              </a:spcBef>
            </a:pPr>
            <a:r>
              <a:rPr lang="en-US" dirty="0">
                <a:ea typeface="ＭＳ Ｐゴシック" pitchFamily="-1" charset="-128"/>
                <a:cs typeface="ＭＳ Ｐゴシック" pitchFamily="-1" charset="-128"/>
              </a:rPr>
              <a:t>• According to your reading, did the Bantu migrations create a common culture below the Sahara Desert during this time?</a:t>
            </a:r>
          </a:p>
        </p:txBody>
      </p:sp>
      <p:sp>
        <p:nvSpPr>
          <p:cNvPr id="35844" name="Slide Number Placeholder 3"/>
          <p:cNvSpPr>
            <a:spLocks noGrp="1"/>
          </p:cNvSpPr>
          <p:nvPr>
            <p:ph type="sldNum" sz="quarter" idx="5"/>
          </p:nvPr>
        </p:nvSpPr>
        <p:spPr bwMode="auto">
          <a:noFill/>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B79C9FF-64B3-D348-B7C2-4BF78ABE5A66}" type="slidenum">
              <a:rPr kumimoji="0" lang="en-US" sz="1200" b="0" i="0" u="none" strike="noStrike" kern="1200" cap="none" spc="0" normalizeH="0" baseline="0" noProof="0">
                <a:ln>
                  <a:noFill/>
                </a:ln>
                <a:solidFill>
                  <a:prstClr val="black"/>
                </a:solidFill>
                <a:effectLst/>
                <a:uLnTx/>
                <a:uFillTx/>
                <a:latin typeface="Arial" pitchFamily="-1"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pitchFamily="-1" charset="0"/>
              <a:ea typeface="+mn-ea"/>
              <a:cs typeface="+mn-cs"/>
            </a:endParaRPr>
          </a:p>
        </p:txBody>
      </p:sp>
    </p:spTree>
    <p:extLst>
      <p:ext uri="{BB962C8B-B14F-4D97-AF65-F5344CB8AC3E}">
        <p14:creationId xmlns:p14="http://schemas.microsoft.com/office/powerpoint/2010/main" val="3979554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ea typeface="ＭＳ Ｐゴシック" pitchFamily="-84" charset="-128"/>
                <a:cs typeface="ＭＳ Ｐゴシック" pitchFamily="-84" charset="-128"/>
              </a:rPr>
              <a:t>Map 9.3 </a:t>
            </a:r>
            <a:r>
              <a:rPr lang="en-US" dirty="0">
                <a:ea typeface="ＭＳ Ｐゴシック" pitchFamily="-84" charset="-128"/>
                <a:cs typeface="ＭＳ Ｐゴシック" pitchFamily="-84" charset="-128"/>
              </a:rPr>
              <a:t>| </a:t>
            </a:r>
            <a:r>
              <a:rPr lang="en-US" b="1" dirty="0">
                <a:ea typeface="ＭＳ Ｐゴシック" pitchFamily="-84" charset="-128"/>
                <a:cs typeface="ＭＳ Ｐゴシック" pitchFamily="-84" charset="-128"/>
              </a:rPr>
              <a:t>Islam and Trade in Sub-Saharan Africa, 700–1000 CE</a:t>
            </a:r>
          </a:p>
          <a:p>
            <a:r>
              <a:rPr lang="en-US" dirty="0">
                <a:ea typeface="ＭＳ Ｐゴシック" pitchFamily="-84" charset="-128"/>
                <a:cs typeface="ＭＳ Ｐゴシック" pitchFamily="-84" charset="-128"/>
              </a:rPr>
              <a:t>Islamic merchants and scholars, not Islamic armies, carried Islam into sub-Saharan Africa. Trace the trade routes in Africa, being sure to follow the correct direction of trade.</a:t>
            </a:r>
          </a:p>
          <a:p>
            <a:r>
              <a:rPr lang="en-US" dirty="0">
                <a:ea typeface="ＭＳ Ｐゴシック" pitchFamily="-84" charset="-128"/>
                <a:cs typeface="ＭＳ Ｐゴシック" pitchFamily="-84" charset="-128"/>
              </a:rPr>
              <a:t>• According to the map key and icons, what commodities were Islamic merchants seeking below the Sahara?</a:t>
            </a:r>
          </a:p>
          <a:p>
            <a:r>
              <a:rPr lang="en-US" dirty="0">
                <a:ea typeface="ＭＳ Ｐゴシック" pitchFamily="-84" charset="-128"/>
                <a:cs typeface="ＭＳ Ｐゴシック" pitchFamily="-84" charset="-128"/>
              </a:rPr>
              <a:t>• What were the major trade routes and the direction</a:t>
            </a:r>
            <a:r>
              <a:rPr lang="en-US" baseline="0" dirty="0">
                <a:ea typeface="ＭＳ Ｐゴシック" pitchFamily="-84" charset="-128"/>
                <a:cs typeface="ＭＳ Ｐゴシック" pitchFamily="-84" charset="-128"/>
              </a:rPr>
              <a:t> of trade in Africa?</a:t>
            </a:r>
            <a:r>
              <a:rPr lang="en-US" dirty="0">
                <a:ea typeface="ＭＳ Ｐゴシック" pitchFamily="-84" charset="-128"/>
                <a:cs typeface="ＭＳ Ｐゴシック" pitchFamily="-84" charset="-128"/>
              </a:rPr>
              <a:t> </a:t>
            </a:r>
          </a:p>
          <a:p>
            <a:r>
              <a:rPr lang="en-US" dirty="0">
                <a:ea typeface="ＭＳ Ｐゴシック" pitchFamily="-84" charset="-128"/>
                <a:cs typeface="ＭＳ Ｐゴシック" pitchFamily="-84" charset="-128"/>
              </a:rPr>
              <a:t>• How did trade and commerce lead to the geographic expansion of the Islamic faith?</a:t>
            </a:r>
          </a:p>
        </p:txBody>
      </p:sp>
      <p:sp>
        <p:nvSpPr>
          <p:cNvPr id="32771" name="Slide Number Placeholder 3"/>
          <p:cNvSpPr>
            <a:spLocks noGrp="1"/>
          </p:cNvSpPr>
          <p:nvPr>
            <p:ph type="sldNum" sz="quarter" idx="5"/>
          </p:nvPr>
        </p:nvSpPr>
        <p:spPr bwMode="auto">
          <a:noFill/>
          <a:ln>
            <a:miter lim="800000"/>
            <a:headEnd/>
            <a:tailEnd/>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861D77-EFC6-4C4F-92B6-79632F2DE64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317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ea typeface="ＭＳ Ｐゴシック" pitchFamily="-84" charset="-128"/>
                <a:cs typeface="ＭＳ Ｐゴシック" pitchFamily="-84" charset="-128"/>
              </a:rPr>
              <a:t>Map 12.1 </a:t>
            </a:r>
            <a:r>
              <a:rPr lang="en-US" dirty="0">
                <a:ea typeface="ＭＳ Ｐゴシック" pitchFamily="-84" charset="-128"/>
                <a:cs typeface="ＭＳ Ｐゴシック" pitchFamily="-84" charset="-128"/>
              </a:rPr>
              <a:t>| </a:t>
            </a:r>
            <a:r>
              <a:rPr lang="en-US" b="1" dirty="0">
                <a:ea typeface="ＭＳ Ｐゴシック" pitchFamily="-84" charset="-128"/>
                <a:cs typeface="ＭＳ Ｐゴシック" pitchFamily="-84" charset="-128"/>
              </a:rPr>
              <a:t>European Exploration, 1420–1580</a:t>
            </a:r>
          </a:p>
          <a:p>
            <a:r>
              <a:rPr lang="en-US" dirty="0">
                <a:ea typeface="ＭＳ Ｐゴシック" pitchFamily="-84" charset="-128"/>
                <a:cs typeface="ＭＳ Ｐゴシック" pitchFamily="-84" charset="-128"/>
              </a:rPr>
              <a:t>In the fifteenth and sixteenth centuries, sailors from Portugal, Spain, England, and France explored and mapped the coastline of most of the world.</a:t>
            </a:r>
          </a:p>
          <a:p>
            <a:r>
              <a:rPr lang="en-US" dirty="0">
                <a:ea typeface="ＭＳ Ｐゴシック" pitchFamily="-84" charset="-128"/>
                <a:cs typeface="ＭＳ Ｐゴシック" pitchFamily="-84" charset="-128"/>
              </a:rPr>
              <a:t>• Explain why Europeans would have</a:t>
            </a:r>
            <a:r>
              <a:rPr lang="en-US" baseline="0" dirty="0">
                <a:ea typeface="ＭＳ Ｐゴシック" pitchFamily="-84" charset="-128"/>
                <a:cs typeface="ＭＳ Ｐゴシック" pitchFamily="-84" charset="-128"/>
              </a:rPr>
              <a:t> chosen sea routes to reach Asia rather than land routes? </a:t>
            </a:r>
            <a:endParaRPr lang="en-US" dirty="0">
              <a:ea typeface="ＭＳ Ｐゴシック" pitchFamily="-84" charset="-128"/>
              <a:cs typeface="ＭＳ Ｐゴシック" pitchFamily="-84" charset="-128"/>
            </a:endParaRPr>
          </a:p>
          <a:p>
            <a:r>
              <a:rPr lang="en-US" dirty="0">
                <a:ea typeface="ＭＳ Ｐゴシック" pitchFamily="-84" charset="-128"/>
                <a:cs typeface="ＭＳ Ｐゴシック" pitchFamily="-84" charset="-128"/>
              </a:rPr>
              <a:t>• Trace the voyages that started from Portugal, and then the voyages that started from Spain. Explain why Portuguese</a:t>
            </a:r>
            <a:r>
              <a:rPr lang="en-US" baseline="0" dirty="0">
                <a:ea typeface="ＭＳ Ｐゴシック" pitchFamily="-84" charset="-128"/>
                <a:cs typeface="ＭＳ Ｐゴシック" pitchFamily="-84" charset="-128"/>
              </a:rPr>
              <a:t> explorers concentrated on Africa and the Indian Ocean, whereas their Spanish counterparts focused on the Americas.</a:t>
            </a:r>
            <a:endParaRPr lang="en-US" dirty="0">
              <a:ea typeface="ＭＳ Ｐゴシック" pitchFamily="-84" charset="-128"/>
              <a:cs typeface="ＭＳ Ｐゴシック" pitchFamily="-84" charset="-128"/>
            </a:endParaRPr>
          </a:p>
          <a:p>
            <a:r>
              <a:rPr lang="en-US" dirty="0">
                <a:ea typeface="ＭＳ Ｐゴシック" pitchFamily="-84" charset="-128"/>
                <a:cs typeface="ＭＳ Ｐゴシック" pitchFamily="-84" charset="-128"/>
              </a:rPr>
              <a:t>• Contrast the different patterns of exploration in the New World with those in the Indian Ocean and the South China Sea.</a:t>
            </a:r>
            <a:endParaRPr lang="en-US" b="1" dirty="0">
              <a:ea typeface="ＭＳ Ｐゴシック" pitchFamily="-84" charset="-128"/>
              <a:cs typeface="ＭＳ Ｐゴシック" pitchFamily="-84" charset="-128"/>
            </a:endParaRPr>
          </a:p>
        </p:txBody>
      </p:sp>
      <p:sp>
        <p:nvSpPr>
          <p:cNvPr id="26627" name="Slide Number Placeholder 3"/>
          <p:cNvSpPr>
            <a:spLocks noGrp="1"/>
          </p:cNvSpPr>
          <p:nvPr>
            <p:ph type="sldNum" sz="quarter" idx="5"/>
          </p:nvPr>
        </p:nvSpPr>
        <p:spPr bwMode="auto">
          <a:noFill/>
          <a:ln>
            <a:miter lim="800000"/>
            <a:headEnd/>
            <a:tailEnd/>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576ACE-03D3-2642-8AC6-F54A9ABBCEE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9390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ea typeface="ＭＳ Ｐゴシック" pitchFamily="-84" charset="-128"/>
                <a:cs typeface="ＭＳ Ｐゴシック" pitchFamily="-84" charset="-128"/>
              </a:rPr>
              <a:t>Map 13.1 </a:t>
            </a:r>
            <a:r>
              <a:rPr lang="en-US" dirty="0">
                <a:ea typeface="ＭＳ Ｐゴシック" pitchFamily="-84" charset="-128"/>
                <a:cs typeface="ＭＳ Ｐゴシック" pitchFamily="-84" charset="-128"/>
              </a:rPr>
              <a:t>| </a:t>
            </a:r>
            <a:r>
              <a:rPr lang="en-US" b="1" dirty="0">
                <a:ea typeface="ＭＳ Ｐゴシック" pitchFamily="-84" charset="-128"/>
                <a:cs typeface="ＭＳ Ｐゴシック" pitchFamily="-84" charset="-128"/>
              </a:rPr>
              <a:t>Trade in Silver and Other Commodities, 1650–1750</a:t>
            </a:r>
          </a:p>
          <a:p>
            <a:r>
              <a:rPr lang="en-US" dirty="0">
                <a:ea typeface="ＭＳ Ｐゴシック" pitchFamily="-84" charset="-128"/>
                <a:cs typeface="ＭＳ Ｐゴシック" pitchFamily="-84" charset="-128"/>
              </a:rPr>
              <a:t>The seventeenth and eighteenth centuries were the first centuries of true global commerce. Silver was the one item that was traded all over the world.</a:t>
            </a:r>
          </a:p>
          <a:p>
            <a:r>
              <a:rPr lang="en-US" dirty="0">
                <a:ea typeface="ＭＳ Ｐゴシック" pitchFamily="-84" charset="-128"/>
                <a:cs typeface="ＭＳ Ｐゴシック" pitchFamily="-84" charset="-128"/>
              </a:rPr>
              <a:t>• Can you trace the flows of silver from the Americas around the globe (by following the thick red arrows) and identify the commodities that silver was exchanged for in different parts of the world?</a:t>
            </a:r>
          </a:p>
          <a:p>
            <a:r>
              <a:rPr lang="en-US" dirty="0">
                <a:ea typeface="ＭＳ Ｐゴシック" pitchFamily="-84" charset="-128"/>
                <a:cs typeface="ＭＳ Ｐゴシック" pitchFamily="-84" charset="-128"/>
              </a:rPr>
              <a:t>• Does the map provide enough information for you to conclude which of these global empires was the wealthiest and most powerful?</a:t>
            </a:r>
          </a:p>
          <a:p>
            <a:r>
              <a:rPr lang="en-US" dirty="0">
                <a:ea typeface="ＭＳ Ｐゴシック" pitchFamily="-84" charset="-128"/>
                <a:cs typeface="ＭＳ Ｐゴシック" pitchFamily="-84" charset="-128"/>
              </a:rPr>
              <a:t>• According to this map, how did increased trade shape European states’ territorial ambitions?</a:t>
            </a:r>
          </a:p>
        </p:txBody>
      </p:sp>
      <p:sp>
        <p:nvSpPr>
          <p:cNvPr id="20484" name="Slide Number Placeholder 3"/>
          <p:cNvSpPr>
            <a:spLocks noGrp="1"/>
          </p:cNvSpPr>
          <p:nvPr>
            <p:ph type="sldNum" sz="quarter" idx="5"/>
          </p:nvPr>
        </p:nvSpPr>
        <p:spPr bwMode="auto">
          <a:noFill/>
          <a:ln>
            <a:miter lim="800000"/>
            <a:headEnd/>
            <a:tailEnd/>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002F08-4667-684C-A73B-9BE097B5CAA5}" type="slidenum">
              <a:rPr kumimoji="0" lang="en-US" sz="1200" b="0" i="0" u="none" strike="noStrike" kern="1200" cap="none" spc="0" normalizeH="0" baseline="0" noProof="0">
                <a:ln>
                  <a:noFill/>
                </a:ln>
                <a:solidFill>
                  <a:prstClr val="black"/>
                </a:solidFill>
                <a:effectLst/>
                <a:uLnTx/>
                <a:uFillTx/>
                <a:latin typeface="Arial" pitchFamily="-84" charset="0"/>
                <a:ea typeface="ＭＳ Ｐゴシック" pitchFamily="-84" charset="-128"/>
                <a:cs typeface="ＭＳ Ｐゴシック" pitchFamily="-84" charset="-128"/>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rial"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167306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8C4D58-1073-8F45-8BD3-FB0B066848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0648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a:ea typeface="ＭＳ Ｐゴシック" pitchFamily="-84" charset="-128"/>
                <a:cs typeface="ＭＳ Ｐゴシック" pitchFamily="-84" charset="-128"/>
              </a:rPr>
              <a:t>Map 13.4 </a:t>
            </a:r>
            <a:r>
              <a:rPr lang="en-US" dirty="0">
                <a:ea typeface="ＭＳ Ｐゴシック" pitchFamily="-84" charset="-128"/>
                <a:cs typeface="ＭＳ Ｐゴシック" pitchFamily="-84" charset="-128"/>
              </a:rPr>
              <a:t>| </a:t>
            </a:r>
            <a:r>
              <a:rPr lang="en-US" b="1" dirty="0">
                <a:ea typeface="ＭＳ Ｐゴシック" pitchFamily="-84" charset="-128"/>
                <a:cs typeface="ＭＳ Ｐゴシック" pitchFamily="-84" charset="-128"/>
              </a:rPr>
              <a:t>The African Slave Trade , 1501–1867</a:t>
            </a:r>
          </a:p>
          <a:p>
            <a:r>
              <a:rPr lang="en-US" dirty="0">
                <a:ea typeface="ＭＳ Ｐゴシック" pitchFamily="-84" charset="-128"/>
                <a:cs typeface="ＭＳ Ｐゴシック" pitchFamily="-84" charset="-128"/>
              </a:rPr>
              <a:t>The Atlantic slave trade flourished in</a:t>
            </a:r>
            <a:r>
              <a:rPr lang="en-US" baseline="0" dirty="0">
                <a:ea typeface="ＭＳ Ｐゴシック" pitchFamily="-84" charset="-128"/>
                <a:cs typeface="ＭＳ Ｐゴシック" pitchFamily="-84" charset="-128"/>
              </a:rPr>
              <a:t> the seventieth, eighteenth, and </a:t>
            </a:r>
            <a:r>
              <a:rPr lang="en-US" dirty="0">
                <a:ea typeface="ＭＳ Ｐゴシック" pitchFamily="-84" charset="-128"/>
                <a:cs typeface="ＭＳ Ｐゴシック" pitchFamily="-84" charset="-128"/>
              </a:rPr>
              <a:t>the nineteenth centuries, linking many parts of Africa with</a:t>
            </a:r>
            <a:r>
              <a:rPr lang="en-US" baseline="0" dirty="0">
                <a:ea typeface="ＭＳ Ｐゴシック" pitchFamily="-84" charset="-128"/>
                <a:cs typeface="ＭＳ Ｐゴシック" pitchFamily="-84" charset="-128"/>
              </a:rPr>
              <a:t> the Americas.</a:t>
            </a:r>
            <a:endParaRPr lang="en-US" dirty="0">
              <a:ea typeface="ＭＳ Ｐゴシック" pitchFamily="-84" charset="-128"/>
              <a:cs typeface="ＭＳ Ｐゴシック" pitchFamily="-84" charset="-128"/>
            </a:endParaRPr>
          </a:p>
          <a:p>
            <a:r>
              <a:rPr lang="en-US" dirty="0">
                <a:ea typeface="ＭＳ Ｐゴシック" pitchFamily="-84" charset="-128"/>
                <a:cs typeface="ＭＳ Ｐゴシック" pitchFamily="-84" charset="-128"/>
              </a:rPr>
              <a:t>• What were the main areas of Africa from which the slaves were taken? </a:t>
            </a:r>
          </a:p>
          <a:p>
            <a:r>
              <a:rPr lang="en-US" dirty="0">
                <a:ea typeface="ＭＳ Ｐゴシック" pitchFamily="-84" charset="-128"/>
                <a:cs typeface="ＭＳ Ｐゴシック" pitchFamily="-84" charset="-128"/>
              </a:rPr>
              <a:t>• What were the main areas that they were taken to in the Americas?</a:t>
            </a:r>
          </a:p>
          <a:p>
            <a:r>
              <a:rPr lang="en-US" dirty="0">
                <a:ea typeface="ＭＳ Ｐゴシック" pitchFamily="-84" charset="-128"/>
                <a:cs typeface="ＭＳ Ｐゴシック" pitchFamily="-84" charset="-128"/>
              </a:rPr>
              <a:t>• Based</a:t>
            </a:r>
            <a:r>
              <a:rPr lang="en-US" baseline="0" dirty="0">
                <a:ea typeface="ＭＳ Ｐゴシック" pitchFamily="-84" charset="-128"/>
                <a:cs typeface="ＭＳ Ｐゴシック" pitchFamily="-84" charset="-128"/>
              </a:rPr>
              <a:t> on your reading, h</a:t>
            </a:r>
            <a:r>
              <a:rPr lang="en-US" dirty="0">
                <a:ea typeface="ＭＳ Ｐゴシック" pitchFamily="-84" charset="-128"/>
                <a:cs typeface="ＭＳ Ｐゴシック" pitchFamily="-84" charset="-128"/>
              </a:rPr>
              <a:t>ow and where did the slave trade reshape African societies?</a:t>
            </a:r>
          </a:p>
        </p:txBody>
      </p:sp>
      <p:sp>
        <p:nvSpPr>
          <p:cNvPr id="34820" name="Slide Number Placeholder 3"/>
          <p:cNvSpPr>
            <a:spLocks noGrp="1"/>
          </p:cNvSpPr>
          <p:nvPr>
            <p:ph type="sldNum" sz="quarter" idx="5"/>
          </p:nvPr>
        </p:nvSpPr>
        <p:spPr bwMode="auto">
          <a:noFill/>
          <a:ln>
            <a:miter lim="800000"/>
            <a:headEnd/>
            <a:tailEnd/>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6E634E-A220-4948-AF27-7C443AF1FD9E}" type="slidenum">
              <a:rPr kumimoji="0" lang="en-US" sz="1200" b="0" i="0" u="none" strike="noStrike" kern="1200" cap="none" spc="0" normalizeH="0" baseline="0" noProof="0">
                <a:ln>
                  <a:noFill/>
                </a:ln>
                <a:solidFill>
                  <a:prstClr val="black"/>
                </a:solidFill>
                <a:effectLst/>
                <a:uLnTx/>
                <a:uFillTx/>
                <a:latin typeface="Arial" pitchFamily="-84" charset="0"/>
                <a:ea typeface="ＭＳ Ｐゴシック" pitchFamily="-84" charset="-128"/>
                <a:cs typeface="ＭＳ Ｐゴシック" pitchFamily="-84" charset="-128"/>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pitchFamily="-84" charset="0"/>
              <a:ea typeface="ＭＳ Ｐゴシック" pitchFamily="-84" charset="-128"/>
              <a:cs typeface="ＭＳ Ｐゴシック" pitchFamily="-84" charset="-128"/>
            </a:endParaRPr>
          </a:p>
        </p:txBody>
      </p:sp>
    </p:spTree>
    <p:extLst>
      <p:ext uri="{BB962C8B-B14F-4D97-AF65-F5344CB8AC3E}">
        <p14:creationId xmlns:p14="http://schemas.microsoft.com/office/powerpoint/2010/main" val="239109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319203-65EE-6943-8CAB-C2DCD8DEA4ED}"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2543292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319203-65EE-6943-8CAB-C2DCD8DEA4ED}"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427542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319203-65EE-6943-8CAB-C2DCD8DEA4ED}"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302024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319203-65EE-6943-8CAB-C2DCD8DEA4ED}" type="datetimeFigureOut">
              <a:rPr lang="en-US" smtClean="0"/>
              <a:pPr/>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730682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319203-65EE-6943-8CAB-C2DCD8DEA4ED}" type="datetimeFigureOut">
              <a:rPr lang="en-US" smtClean="0"/>
              <a:pPr/>
              <a:t>9/29/2021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4077831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319203-65EE-6943-8CAB-C2DCD8DEA4ED}" type="datetimeFigureOut">
              <a:rPr lang="en-US" smtClean="0"/>
              <a:pPr/>
              <a:t>9/29/2021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318113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319203-65EE-6943-8CAB-C2DCD8DEA4ED}" type="datetimeFigureOut">
              <a:rPr lang="en-US" smtClean="0"/>
              <a:pPr/>
              <a:t>9/29/2021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1421897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319203-65EE-6943-8CAB-C2DCD8DEA4ED}" type="datetimeFigureOut">
              <a:rPr lang="en-US" smtClean="0"/>
              <a:pPr/>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4219529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319203-65EE-6943-8CAB-C2DCD8DEA4ED}" type="datetimeFigureOut">
              <a:rPr lang="en-US" smtClean="0"/>
              <a:pPr/>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3630946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319203-65EE-6943-8CAB-C2DCD8DEA4ED}"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24565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319203-65EE-6943-8CAB-C2DCD8DEA4ED}"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B01C1-DD07-734A-B4F0-F04E0F45E360}" type="slidenum">
              <a:rPr lang="en-US" smtClean="0"/>
              <a:pPr/>
              <a:t>‹#›</a:t>
            </a:fld>
            <a:endParaRPr lang="en-US"/>
          </a:p>
        </p:txBody>
      </p:sp>
    </p:spTree>
    <p:extLst>
      <p:ext uri="{BB962C8B-B14F-4D97-AF65-F5344CB8AC3E}">
        <p14:creationId xmlns:p14="http://schemas.microsoft.com/office/powerpoint/2010/main" val="2754261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FCE5C85F-24BB-D445-B50C-BB7918188BCB}" type="datetimeFigureOut">
              <a:rPr lang="en-US"/>
              <a:pPr/>
              <a:t>9/29/2021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B668BA7-3854-9443-8B12-D6FA77BFFA7F}" type="slidenum">
              <a:rPr lang="en-US"/>
              <a:pPr/>
              <a:t>‹#›</a:t>
            </a:fld>
            <a:endParaRPr lang="en-US"/>
          </a:p>
        </p:txBody>
      </p:sp>
    </p:spTree>
    <p:extLst>
      <p:ext uri="{BB962C8B-B14F-4D97-AF65-F5344CB8AC3E}">
        <p14:creationId xmlns:p14="http://schemas.microsoft.com/office/powerpoint/2010/main" val="3286779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6228B20F-DE99-9E4E-BD7A-4490469033B2}" type="datetimeFigureOut">
              <a:rPr lang="en-US"/>
              <a:pPr/>
              <a:t>9/29/2021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396441B-46FB-FB4E-BDA9-D44D4B062C57}" type="slidenum">
              <a:rPr lang="en-US"/>
              <a:pPr/>
              <a:t>‹#›</a:t>
            </a:fld>
            <a:endParaRPr lang="en-US"/>
          </a:p>
        </p:txBody>
      </p:sp>
    </p:spTree>
    <p:extLst>
      <p:ext uri="{BB962C8B-B14F-4D97-AF65-F5344CB8AC3E}">
        <p14:creationId xmlns:p14="http://schemas.microsoft.com/office/powerpoint/2010/main" val="1341950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D90CC1E3-FDB1-D442-990B-DCE0D6080A9A}" type="datetimeFigureOut">
              <a:rPr lang="en-US"/>
              <a:pPr/>
              <a:t>9/29/2021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ED8F50B-E848-CC4A-9461-C0B08137B0A2}" type="slidenum">
              <a:rPr lang="en-US"/>
              <a:pPr/>
              <a:t>‹#›</a:t>
            </a:fld>
            <a:endParaRPr lang="en-US"/>
          </a:p>
        </p:txBody>
      </p:sp>
    </p:spTree>
    <p:extLst>
      <p:ext uri="{BB962C8B-B14F-4D97-AF65-F5344CB8AC3E}">
        <p14:creationId xmlns:p14="http://schemas.microsoft.com/office/powerpoint/2010/main" val="4167240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927D12F4-3283-2443-B038-A05F869F3076}" type="datetimeFigureOut">
              <a:rPr lang="en-US"/>
              <a:pPr/>
              <a:t>9/29/2021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A86BF6C-77D5-0449-B8F0-5D3A23D1D8A0}" type="slidenum">
              <a:rPr lang="en-US"/>
              <a:pPr/>
              <a:t>‹#›</a:t>
            </a:fld>
            <a:endParaRPr lang="en-US"/>
          </a:p>
        </p:txBody>
      </p:sp>
    </p:spTree>
    <p:extLst>
      <p:ext uri="{BB962C8B-B14F-4D97-AF65-F5344CB8AC3E}">
        <p14:creationId xmlns:p14="http://schemas.microsoft.com/office/powerpoint/2010/main" val="3696356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BC937DF4-4001-934F-91FE-EA126689F892}" type="datetimeFigureOut">
              <a:rPr lang="en-US"/>
              <a:pPr/>
              <a:t>9/29/2021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A8FA28CD-F682-7B4E-9CD5-ACC38D2DEECF}" type="slidenum">
              <a:rPr lang="en-US"/>
              <a:pPr/>
              <a:t>‹#›</a:t>
            </a:fld>
            <a:endParaRPr lang="en-US"/>
          </a:p>
        </p:txBody>
      </p:sp>
    </p:spTree>
    <p:extLst>
      <p:ext uri="{BB962C8B-B14F-4D97-AF65-F5344CB8AC3E}">
        <p14:creationId xmlns:p14="http://schemas.microsoft.com/office/powerpoint/2010/main" val="2679335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CDFFD540-B0A7-1642-BFFA-A88246BD2FCD}" type="datetimeFigureOut">
              <a:rPr lang="en-US"/>
              <a:pPr/>
              <a:t>9/29/2021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0C46210F-4BFF-2848-A328-2306975CA5C1}" type="slidenum">
              <a:rPr lang="en-US"/>
              <a:pPr/>
              <a:t>‹#›</a:t>
            </a:fld>
            <a:endParaRPr lang="en-US"/>
          </a:p>
        </p:txBody>
      </p:sp>
    </p:spTree>
    <p:extLst>
      <p:ext uri="{BB962C8B-B14F-4D97-AF65-F5344CB8AC3E}">
        <p14:creationId xmlns:p14="http://schemas.microsoft.com/office/powerpoint/2010/main" val="968149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D5AE113C-CB38-B84E-AABF-B6DAFBB4C725}" type="datetimeFigureOut">
              <a:rPr lang="en-US"/>
              <a:pPr/>
              <a:t>9/29/2021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7B9D6A0-BAEE-E042-A0BC-196214FB486A}" type="slidenum">
              <a:rPr lang="en-US"/>
              <a:pPr/>
              <a:t>‹#›</a:t>
            </a:fld>
            <a:endParaRPr lang="en-US"/>
          </a:p>
        </p:txBody>
      </p:sp>
    </p:spTree>
    <p:extLst>
      <p:ext uri="{BB962C8B-B14F-4D97-AF65-F5344CB8AC3E}">
        <p14:creationId xmlns:p14="http://schemas.microsoft.com/office/powerpoint/2010/main" val="1630445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90AFCFF1-B534-BE4C-A4D1-A96A0267734E}" type="datetimeFigureOut">
              <a:rPr lang="en-US"/>
              <a:pPr/>
              <a:t>9/29/2021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D16731C-39E6-EB4B-9CC3-9F0FD95AA08C}" type="slidenum">
              <a:rPr lang="en-US"/>
              <a:pPr/>
              <a:t>‹#›</a:t>
            </a:fld>
            <a:endParaRPr lang="en-US"/>
          </a:p>
        </p:txBody>
      </p:sp>
    </p:spTree>
    <p:extLst>
      <p:ext uri="{BB962C8B-B14F-4D97-AF65-F5344CB8AC3E}">
        <p14:creationId xmlns:p14="http://schemas.microsoft.com/office/powerpoint/2010/main" val="2015956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4557939-031D-8748-9500-5E66CBF3481E}" type="datetimeFigureOut">
              <a:rPr lang="en-US"/>
              <a:pPr/>
              <a:t>9/29/2021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185435E-C77A-5641-8FE7-8C1B67B8D14B}" type="slidenum">
              <a:rPr lang="en-US"/>
              <a:pPr/>
              <a:t>‹#›</a:t>
            </a:fld>
            <a:endParaRPr lang="en-US"/>
          </a:p>
        </p:txBody>
      </p:sp>
    </p:spTree>
    <p:extLst>
      <p:ext uri="{BB962C8B-B14F-4D97-AF65-F5344CB8AC3E}">
        <p14:creationId xmlns:p14="http://schemas.microsoft.com/office/powerpoint/2010/main" val="3426357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1415805-7E0E-C045-B78F-7AF52E6CC4E9}" type="datetimeFigureOut">
              <a:rPr lang="en-US"/>
              <a:pPr/>
              <a:t>9/29/2021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AE83772-096D-CE43-BE74-F0022D1A671B}" type="slidenum">
              <a:rPr lang="en-US"/>
              <a:pPr/>
              <a:t>‹#›</a:t>
            </a:fld>
            <a:endParaRPr lang="en-US"/>
          </a:p>
        </p:txBody>
      </p:sp>
    </p:spTree>
    <p:extLst>
      <p:ext uri="{BB962C8B-B14F-4D97-AF65-F5344CB8AC3E}">
        <p14:creationId xmlns:p14="http://schemas.microsoft.com/office/powerpoint/2010/main" val="3418056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ED48286-5071-B84D-AAE0-B586A5084EE2}" type="datetimeFigureOut">
              <a:rPr lang="en-US"/>
              <a:pPr/>
              <a:t>9/29/2021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7FE6FD6-6A08-AF48-B76E-2CA714772520}" type="slidenum">
              <a:rPr lang="en-US"/>
              <a:pPr/>
              <a:t>‹#›</a:t>
            </a:fld>
            <a:endParaRPr lang="en-US"/>
          </a:p>
        </p:txBody>
      </p:sp>
    </p:spTree>
    <p:extLst>
      <p:ext uri="{BB962C8B-B14F-4D97-AF65-F5344CB8AC3E}">
        <p14:creationId xmlns:p14="http://schemas.microsoft.com/office/powerpoint/2010/main" val="12595632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54ABF09-7336-364D-A17F-BFC962528B6F}" type="slidenum">
              <a:rPr lang="en-US"/>
              <a:pPr/>
              <a:t>‹#›</a:t>
            </a:fld>
            <a:endParaRPr lang="en-US"/>
          </a:p>
        </p:txBody>
      </p:sp>
    </p:spTree>
    <p:extLst>
      <p:ext uri="{BB962C8B-B14F-4D97-AF65-F5344CB8AC3E}">
        <p14:creationId xmlns:p14="http://schemas.microsoft.com/office/powerpoint/2010/main" val="28503271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03F9688-CF8B-4740-B9EE-0DFED7E84419}" type="slidenum">
              <a:rPr lang="en-US"/>
              <a:pPr/>
              <a:t>‹#›</a:t>
            </a:fld>
            <a:endParaRPr lang="en-US"/>
          </a:p>
        </p:txBody>
      </p:sp>
    </p:spTree>
    <p:extLst>
      <p:ext uri="{BB962C8B-B14F-4D97-AF65-F5344CB8AC3E}">
        <p14:creationId xmlns:p14="http://schemas.microsoft.com/office/powerpoint/2010/main" val="918194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3E2604A-6DB0-6E48-A824-5AB74A43C4C6}" type="slidenum">
              <a:rPr lang="en-US"/>
              <a:pPr/>
              <a:t>‹#›</a:t>
            </a:fld>
            <a:endParaRPr lang="en-US"/>
          </a:p>
        </p:txBody>
      </p:sp>
    </p:spTree>
    <p:extLst>
      <p:ext uri="{BB962C8B-B14F-4D97-AF65-F5344CB8AC3E}">
        <p14:creationId xmlns:p14="http://schemas.microsoft.com/office/powerpoint/2010/main" val="14455090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9F9FFA7-00CA-4D40-94F1-B341FC5A953D}" type="slidenum">
              <a:rPr lang="en-US"/>
              <a:pPr/>
              <a:t>‹#›</a:t>
            </a:fld>
            <a:endParaRPr lang="en-US"/>
          </a:p>
        </p:txBody>
      </p:sp>
    </p:spTree>
    <p:extLst>
      <p:ext uri="{BB962C8B-B14F-4D97-AF65-F5344CB8AC3E}">
        <p14:creationId xmlns:p14="http://schemas.microsoft.com/office/powerpoint/2010/main" val="4225381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8EFBE7D-9050-1349-85F2-59F719C192A4}" type="slidenum">
              <a:rPr lang="en-US"/>
              <a:pPr/>
              <a:t>‹#›</a:t>
            </a:fld>
            <a:endParaRPr lang="en-US"/>
          </a:p>
        </p:txBody>
      </p:sp>
    </p:spTree>
    <p:extLst>
      <p:ext uri="{BB962C8B-B14F-4D97-AF65-F5344CB8AC3E}">
        <p14:creationId xmlns:p14="http://schemas.microsoft.com/office/powerpoint/2010/main" val="5107182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42BA25EC-EA6C-284F-B955-C2C647C0AEF1}" type="slidenum">
              <a:rPr lang="en-US"/>
              <a:pPr/>
              <a:t>‹#›</a:t>
            </a:fld>
            <a:endParaRPr lang="en-US"/>
          </a:p>
        </p:txBody>
      </p:sp>
    </p:spTree>
    <p:extLst>
      <p:ext uri="{BB962C8B-B14F-4D97-AF65-F5344CB8AC3E}">
        <p14:creationId xmlns:p14="http://schemas.microsoft.com/office/powerpoint/2010/main" val="42948975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DEED0C18-6D00-2D41-9D60-1BE728D67ED6}" type="slidenum">
              <a:rPr lang="en-US"/>
              <a:pPr/>
              <a:t>‹#›</a:t>
            </a:fld>
            <a:endParaRPr lang="en-US"/>
          </a:p>
        </p:txBody>
      </p:sp>
    </p:spTree>
    <p:extLst>
      <p:ext uri="{BB962C8B-B14F-4D97-AF65-F5344CB8AC3E}">
        <p14:creationId xmlns:p14="http://schemas.microsoft.com/office/powerpoint/2010/main" val="1494649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A124BCD-CCA9-D14E-AF2B-995A48B233E1}" type="slidenum">
              <a:rPr lang="en-US"/>
              <a:pPr/>
              <a:t>‹#›</a:t>
            </a:fld>
            <a:endParaRPr lang="en-US"/>
          </a:p>
        </p:txBody>
      </p:sp>
    </p:spTree>
    <p:extLst>
      <p:ext uri="{BB962C8B-B14F-4D97-AF65-F5344CB8AC3E}">
        <p14:creationId xmlns:p14="http://schemas.microsoft.com/office/powerpoint/2010/main" val="1366857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CC8FAD0-5827-374C-BA2F-70AF47651B15}" type="slidenum">
              <a:rPr lang="en-US"/>
              <a:pPr/>
              <a:t>‹#›</a:t>
            </a:fld>
            <a:endParaRPr lang="en-US"/>
          </a:p>
        </p:txBody>
      </p:sp>
    </p:spTree>
    <p:extLst>
      <p:ext uri="{BB962C8B-B14F-4D97-AF65-F5344CB8AC3E}">
        <p14:creationId xmlns:p14="http://schemas.microsoft.com/office/powerpoint/2010/main" val="17075110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2A517A7-0EFA-144F-9789-513343621F33}" type="slidenum">
              <a:rPr lang="en-US"/>
              <a:pPr/>
              <a:t>‹#›</a:t>
            </a:fld>
            <a:endParaRPr lang="en-US"/>
          </a:p>
        </p:txBody>
      </p:sp>
    </p:spTree>
    <p:extLst>
      <p:ext uri="{BB962C8B-B14F-4D97-AF65-F5344CB8AC3E}">
        <p14:creationId xmlns:p14="http://schemas.microsoft.com/office/powerpoint/2010/main" val="1386787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A6F5966-87ED-604E-ADA6-7E2C2688506A}" type="slidenum">
              <a:rPr lang="en-US"/>
              <a:pPr/>
              <a:t>‹#›</a:t>
            </a:fld>
            <a:endParaRPr lang="en-US"/>
          </a:p>
        </p:txBody>
      </p:sp>
    </p:spTree>
    <p:extLst>
      <p:ext uri="{BB962C8B-B14F-4D97-AF65-F5344CB8AC3E}">
        <p14:creationId xmlns:p14="http://schemas.microsoft.com/office/powerpoint/2010/main" val="1592633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319203-65EE-6943-8CAB-C2DCD8DEA4ED}" type="datetimeFigureOut">
              <a:rPr lang="en-US" smtClean="0"/>
              <a:pPr/>
              <a:t>9/29/2021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6B01C1-DD07-734A-B4F0-F04E0F45E360}" type="slidenum">
              <a:rPr lang="en-US" smtClean="0"/>
              <a:pPr/>
              <a:t>‹#›</a:t>
            </a:fld>
            <a:endParaRPr lang="en-US"/>
          </a:p>
        </p:txBody>
      </p:sp>
    </p:spTree>
    <p:extLst>
      <p:ext uri="{BB962C8B-B14F-4D97-AF65-F5344CB8AC3E}">
        <p14:creationId xmlns:p14="http://schemas.microsoft.com/office/powerpoint/2010/main" val="36042258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1" charset="0"/>
              </a:defRPr>
            </a:lvl1pPr>
          </a:lstStyle>
          <a:p>
            <a:fld id="{59D40113-08E8-1E4B-851B-330DAF536EDB}" type="datetimeFigureOut">
              <a:rPr lang="en-US"/>
              <a:pPr/>
              <a:t>9/29/2021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1" charset="0"/>
              </a:defRPr>
            </a:lvl1pPr>
          </a:lstStyle>
          <a:p>
            <a:fld id="{142F5D39-D251-1543-97C2-73E310751402}" type="slidenum">
              <a:rPr lang="en-US"/>
              <a:pPr/>
              <a:t>‹#›</a:t>
            </a:fld>
            <a:endParaRPr lang="en-US"/>
          </a:p>
        </p:txBody>
      </p:sp>
    </p:spTree>
    <p:extLst>
      <p:ext uri="{BB962C8B-B14F-4D97-AF65-F5344CB8AC3E}">
        <p14:creationId xmlns:p14="http://schemas.microsoft.com/office/powerpoint/2010/main" val="32716312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itchFamily="-1"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itchFamily="-1"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itchFamily="-1"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itchFamily="-1"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itchFamily="-1"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87FBF05-B274-9D4E-A143-882A4EFB72BF}" type="slidenum">
              <a:rPr lang="en-US"/>
              <a:pPr/>
              <a:t>‹#›</a:t>
            </a:fld>
            <a:endParaRPr lang="en-US"/>
          </a:p>
        </p:txBody>
      </p:sp>
    </p:spTree>
    <p:extLst>
      <p:ext uri="{BB962C8B-B14F-4D97-AF65-F5344CB8AC3E}">
        <p14:creationId xmlns:p14="http://schemas.microsoft.com/office/powerpoint/2010/main" val="3813065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05000" y="152400"/>
            <a:ext cx="8229600" cy="1143000"/>
          </a:xfrm>
        </p:spPr>
        <p:txBody>
          <a:bodyPr/>
          <a:lstStyle/>
          <a:p>
            <a:pPr eaLnBrk="1" hangingPunct="1"/>
            <a:r>
              <a:rPr lang="en-US" sz="4000" dirty="0"/>
              <a:t>Pre-Colonial Sub-Saharan Africa </a:t>
            </a:r>
          </a:p>
        </p:txBody>
      </p:sp>
      <p:sp>
        <p:nvSpPr>
          <p:cNvPr id="22531" name="Rectangle 3"/>
          <p:cNvSpPr>
            <a:spLocks noGrp="1" noChangeArrowheads="1"/>
          </p:cNvSpPr>
          <p:nvPr>
            <p:ph type="body" idx="1"/>
          </p:nvPr>
        </p:nvSpPr>
        <p:spPr>
          <a:xfrm>
            <a:off x="1981200" y="1625224"/>
            <a:ext cx="8229600" cy="5257800"/>
          </a:xfrm>
        </p:spPr>
        <p:txBody>
          <a:bodyPr/>
          <a:lstStyle/>
          <a:p>
            <a:pPr eaLnBrk="1" hangingPunct="1"/>
            <a:r>
              <a:rPr lang="en-US" sz="2000" dirty="0"/>
              <a:t>Bantus of sub-Saharan Africa</a:t>
            </a:r>
          </a:p>
          <a:p>
            <a:pPr lvl="1" eaLnBrk="1" hangingPunct="1"/>
            <a:r>
              <a:rPr lang="en-US" sz="1800" dirty="0"/>
              <a:t>Bantu Cultures, East and West</a:t>
            </a:r>
          </a:p>
          <a:p>
            <a:pPr lvl="2" eaLnBrk="1" hangingPunct="1"/>
            <a:r>
              <a:rPr lang="en-US" sz="1600" dirty="0"/>
              <a:t>Different ecological zones made full centralization difficult</a:t>
            </a:r>
          </a:p>
          <a:p>
            <a:pPr lvl="2" eaLnBrk="1" hangingPunct="1"/>
            <a:r>
              <a:rPr lang="en-US" sz="1600" dirty="0"/>
              <a:t>Eastern Bantu regions</a:t>
            </a:r>
          </a:p>
          <a:p>
            <a:pPr lvl="3" eaLnBrk="1" hangingPunct="1"/>
            <a:r>
              <a:rPr lang="en-US" sz="1400" dirty="0"/>
              <a:t>Centralized polities with king ruling by divine right</a:t>
            </a:r>
          </a:p>
          <a:p>
            <a:pPr lvl="2" eaLnBrk="1" hangingPunct="1"/>
            <a:r>
              <a:rPr lang="en-US" sz="1600" dirty="0"/>
              <a:t>Western Bantu-speaking communities</a:t>
            </a:r>
          </a:p>
          <a:p>
            <a:pPr lvl="3" eaLnBrk="1" hangingPunct="1"/>
            <a:r>
              <a:rPr lang="en-US" sz="1400" dirty="0"/>
              <a:t>Small-scale societies based on family and clan connections</a:t>
            </a:r>
          </a:p>
          <a:p>
            <a:pPr lvl="3" eaLnBrk="1" hangingPunct="1"/>
            <a:r>
              <a:rPr lang="en-US" sz="1400" dirty="0"/>
              <a:t>Organized into age groups</a:t>
            </a:r>
          </a:p>
          <a:p>
            <a:pPr lvl="4" eaLnBrk="1" hangingPunct="1"/>
            <a:r>
              <a:rPr lang="en-US" sz="1200" dirty="0"/>
              <a:t>Ruling elders</a:t>
            </a:r>
          </a:p>
          <a:p>
            <a:pPr lvl="4" eaLnBrk="1" hangingPunct="1"/>
            <a:r>
              <a:rPr lang="en-US" sz="1200" dirty="0"/>
              <a:t>Leaders based on talents</a:t>
            </a:r>
          </a:p>
          <a:p>
            <a:pPr lvl="4" eaLnBrk="1" hangingPunct="1"/>
            <a:r>
              <a:rPr lang="en-US" sz="1200" dirty="0"/>
              <a:t>Rights and duties</a:t>
            </a:r>
          </a:p>
          <a:p>
            <a:pPr lvl="4" eaLnBrk="1" hangingPunct="1"/>
            <a:r>
              <a:rPr lang="en-US" sz="1200" dirty="0"/>
              <a:t>Rituals</a:t>
            </a:r>
          </a:p>
          <a:p>
            <a:pPr lvl="2" eaLnBrk="1" hangingPunct="1"/>
            <a:r>
              <a:rPr lang="en-US" sz="1600" dirty="0"/>
              <a:t>Belief in spirits</a:t>
            </a:r>
          </a:p>
          <a:p>
            <a:pPr lvl="3" eaLnBrk="1" hangingPunct="1"/>
            <a:r>
              <a:rPr lang="en-US" sz="1400" dirty="0"/>
              <a:t>Diviners and charmers</a:t>
            </a:r>
          </a:p>
          <a:p>
            <a:pPr lvl="1" eaLnBrk="1" hangingPunct="1"/>
            <a:r>
              <a:rPr lang="en-US" sz="1800" dirty="0"/>
              <a:t>Migrations ultimately filled up more than half the African landmass</a:t>
            </a:r>
          </a:p>
          <a:p>
            <a:pPr lvl="2" eaLnBrk="1" hangingPunct="1"/>
            <a:r>
              <a:rPr lang="en-US" sz="1600" dirty="0"/>
              <a:t>Spread political and social order based on family and clans</a:t>
            </a:r>
          </a:p>
          <a:p>
            <a:pPr lvl="2" eaLnBrk="1" hangingPunct="1"/>
            <a:r>
              <a:rPr lang="en-US" sz="1600" dirty="0"/>
              <a:t>Rewarded individual achievement</a:t>
            </a:r>
          </a:p>
          <a:p>
            <a:pPr lvl="2" eaLnBrk="1" hangingPunct="1"/>
            <a:r>
              <a:rPr lang="en-US" sz="1600" dirty="0"/>
              <a:t>Close relationship with world of nature, spirituality</a:t>
            </a:r>
          </a:p>
        </p:txBody>
      </p:sp>
      <p:sp>
        <p:nvSpPr>
          <p:cNvPr id="2" name="TextBox 1"/>
          <p:cNvSpPr txBox="1"/>
          <p:nvPr/>
        </p:nvSpPr>
        <p:spPr>
          <a:xfrm>
            <a:off x="-1578429" y="6477000"/>
            <a:ext cx="184666" cy="369332"/>
          </a:xfrm>
          <a:prstGeom prst="rect">
            <a:avLst/>
          </a:prstGeom>
          <a:noFill/>
        </p:spPr>
        <p:txBody>
          <a:bodyPr wrap="none" rtlCol="0">
            <a:spAutoFit/>
          </a:bodyPr>
          <a:lstStyle/>
          <a:p>
            <a:pPr fontAlgn="base">
              <a:spcBef>
                <a:spcPct val="0"/>
              </a:spcBef>
              <a:spcAft>
                <a:spcPct val="0"/>
              </a:spcAft>
            </a:pPr>
            <a:endParaRPr lang="en-US">
              <a:solidFill>
                <a:srgbClr val="000000"/>
              </a:solidFill>
              <a:latin typeface="Arial" pitchFamily="-1" charset="0"/>
            </a:endParaRPr>
          </a:p>
        </p:txBody>
      </p:sp>
    </p:spTree>
    <p:extLst>
      <p:ext uri="{BB962C8B-B14F-4D97-AF65-F5344CB8AC3E}">
        <p14:creationId xmlns:p14="http://schemas.microsoft.com/office/powerpoint/2010/main" val="217097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1" descr="Map 8.6 is entitled &quot;Bantu Migrations&quot; and shows the original area of Bantu speakers compared with the modern distribution of Bantu languages. Arrows indicate the spread of ironworking over centuries."/>
          <p:cNvPicPr>
            <a:picLocks noChangeAspect="1"/>
          </p:cNvPicPr>
          <p:nvPr/>
        </p:nvPicPr>
        <p:blipFill>
          <a:blip r:embed="rId3" cstate="print"/>
          <a:srcRect/>
          <a:stretch>
            <a:fillRect/>
          </a:stretch>
        </p:blipFill>
        <p:spPr bwMode="auto">
          <a:xfrm>
            <a:off x="2895600" y="1219201"/>
            <a:ext cx="6072188" cy="5216525"/>
          </a:xfrm>
          <a:prstGeom prst="rect">
            <a:avLst/>
          </a:prstGeom>
          <a:noFill/>
          <a:ln w="9525">
            <a:noFill/>
            <a:miter lim="800000"/>
            <a:headEnd/>
            <a:tailEnd/>
          </a:ln>
        </p:spPr>
      </p:pic>
      <p:sp>
        <p:nvSpPr>
          <p:cNvPr id="6" name="Text Box 4"/>
          <p:cNvSpPr txBox="1">
            <a:spLocks noChangeArrowheads="1"/>
          </p:cNvSpPr>
          <p:nvPr/>
        </p:nvSpPr>
        <p:spPr bwMode="auto">
          <a:xfrm>
            <a:off x="2774950" y="6451601"/>
            <a:ext cx="7658100" cy="246063"/>
          </a:xfrm>
          <a:prstGeom prst="rect">
            <a:avLst/>
          </a:prstGeom>
          <a:noFill/>
          <a:ln w="9525">
            <a:noFill/>
            <a:miter lim="800000"/>
            <a:headEnd/>
            <a:tailEnd/>
          </a:ln>
        </p:spPr>
        <p:txBody>
          <a:bodyPr>
            <a:spAutoFit/>
          </a:bodyPr>
          <a:lstStyle/>
          <a:p>
            <a:pPr algn="r" fontAlgn="base">
              <a:spcBef>
                <a:spcPct val="0"/>
              </a:spcBef>
              <a:spcAft>
                <a:spcPct val="0"/>
              </a:spcAft>
            </a:pPr>
            <a:r>
              <a:rPr kumimoji="1" lang="en-US" sz="1000" i="1" dirty="0">
                <a:solidFill>
                  <a:srgbClr val="000000"/>
                </a:solidFill>
                <a:latin typeface="Times" pitchFamily="50" charset="0"/>
              </a:rPr>
              <a:t>WORLDS TOGETHER, WORLDS APART, CONCISE EDITION</a:t>
            </a:r>
          </a:p>
        </p:txBody>
      </p:sp>
      <p:sp>
        <p:nvSpPr>
          <p:cNvPr id="7" name="Text Box 3"/>
          <p:cNvSpPr txBox="1">
            <a:spLocks noChangeArrowheads="1"/>
          </p:cNvSpPr>
          <p:nvPr/>
        </p:nvSpPr>
        <p:spPr bwMode="auto">
          <a:xfrm>
            <a:off x="2774950" y="6604001"/>
            <a:ext cx="7658100" cy="214313"/>
          </a:xfrm>
          <a:prstGeom prst="rect">
            <a:avLst/>
          </a:prstGeom>
          <a:noFill/>
          <a:ln w="9525">
            <a:noFill/>
            <a:miter lim="800000"/>
            <a:headEnd/>
            <a:tailEnd/>
          </a:ln>
        </p:spPr>
        <p:txBody>
          <a:bodyPr>
            <a:spAutoFit/>
          </a:bodyPr>
          <a:lstStyle/>
          <a:p>
            <a:pPr algn="r" fontAlgn="base">
              <a:spcBef>
                <a:spcPct val="0"/>
              </a:spcBef>
              <a:spcAft>
                <a:spcPct val="0"/>
              </a:spcAft>
            </a:pPr>
            <a:r>
              <a:rPr kumimoji="1" lang="en-US" sz="800" dirty="0">
                <a:solidFill>
                  <a:srgbClr val="000000"/>
                </a:solidFill>
                <a:latin typeface="Times" pitchFamily="50" charset="0"/>
              </a:rPr>
              <a:t>Copyright © 2015, W. W. Norton &amp; Company</a:t>
            </a:r>
          </a:p>
        </p:txBody>
      </p:sp>
      <p:sp>
        <p:nvSpPr>
          <p:cNvPr id="2" name="Title 1"/>
          <p:cNvSpPr>
            <a:spLocks noGrp="1"/>
          </p:cNvSpPr>
          <p:nvPr>
            <p:ph type="title"/>
          </p:nvPr>
        </p:nvSpPr>
        <p:spPr/>
        <p:txBody>
          <a:bodyPr/>
          <a:lstStyle/>
          <a:p>
            <a:r>
              <a:rPr lang="en-US" sz="4000" dirty="0"/>
              <a:t>Map 8.6 | Bantu Migrations</a:t>
            </a:r>
          </a:p>
        </p:txBody>
      </p:sp>
    </p:spTree>
    <p:extLst>
      <p:ext uri="{BB962C8B-B14F-4D97-AF65-F5344CB8AC3E}">
        <p14:creationId xmlns:p14="http://schemas.microsoft.com/office/powerpoint/2010/main" val="1601807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Islam in Sub-Saharan Africa</a:t>
            </a:r>
          </a:p>
        </p:txBody>
      </p:sp>
      <p:sp>
        <p:nvSpPr>
          <p:cNvPr id="3" name="Content Placeholder 2"/>
          <p:cNvSpPr>
            <a:spLocks noGrp="1"/>
          </p:cNvSpPr>
          <p:nvPr>
            <p:ph idx="1"/>
          </p:nvPr>
        </p:nvSpPr>
        <p:spPr/>
        <p:txBody>
          <a:bodyPr>
            <a:normAutofit/>
          </a:bodyPr>
          <a:lstStyle/>
          <a:p>
            <a:pPr lvl="1"/>
            <a:r>
              <a:rPr lang="en-US" sz="1800" dirty="0">
                <a:latin typeface="Arial" panose="020B0604020202020204" pitchFamily="34" charset="0"/>
                <a:cs typeface="Arial" panose="020B0604020202020204" pitchFamily="34" charset="0"/>
              </a:rPr>
              <a:t>Islam in Sub-Saharan Africa</a:t>
            </a:r>
          </a:p>
          <a:p>
            <a:pPr lvl="2"/>
            <a:r>
              <a:rPr lang="en-US" sz="1600" dirty="0">
                <a:latin typeface="Arial" panose="020B0604020202020204" pitchFamily="34" charset="0"/>
                <a:cs typeface="Arial" panose="020B0604020202020204" pitchFamily="34" charset="0"/>
              </a:rPr>
              <a:t>Islam crossed the Sahara and entered Africa carried by traders and scholars, not soldiers</a:t>
            </a:r>
          </a:p>
          <a:p>
            <a:pPr lvl="2"/>
            <a:r>
              <a:rPr lang="en-US" sz="1600" dirty="0">
                <a:latin typeface="Arial" panose="020B0604020202020204" pitchFamily="34" charset="0"/>
                <a:cs typeface="Arial" panose="020B0604020202020204" pitchFamily="34" charset="0"/>
              </a:rPr>
              <a:t>Trade joined West and North Africa and generated wealth, which created the great centralized political kingdoms in West Africa</a:t>
            </a:r>
          </a:p>
          <a:p>
            <a:pPr lvl="3"/>
            <a:r>
              <a:rPr lang="en-US" sz="1400" dirty="0">
                <a:latin typeface="Arial" panose="020B0604020202020204" pitchFamily="34" charset="0"/>
                <a:cs typeface="Arial" panose="020B0604020202020204" pitchFamily="34" charset="0"/>
              </a:rPr>
              <a:t>Ghana was the terminus of the North African trading routes</a:t>
            </a:r>
          </a:p>
          <a:p>
            <a:pPr lvl="2"/>
            <a:r>
              <a:rPr lang="en-US" sz="1600" dirty="0">
                <a:latin typeface="Arial" panose="020B0604020202020204" pitchFamily="34" charset="0"/>
                <a:cs typeface="Arial" panose="020B0604020202020204" pitchFamily="34" charset="0"/>
              </a:rPr>
              <a:t>Seafaring Muslim traders carried Islam into East Africa, as Islam became a dominant mercantile force in the Indian Ocean</a:t>
            </a:r>
          </a:p>
          <a:p>
            <a:pPr lvl="2"/>
            <a:r>
              <a:rPr lang="en-US" sz="1600" dirty="0">
                <a:latin typeface="Arial" panose="020B0604020202020204" pitchFamily="34" charset="0"/>
                <a:cs typeface="Arial" panose="020B0604020202020204" pitchFamily="34" charset="0"/>
              </a:rPr>
              <a:t>Trading communities exported ivory, slaves by 8</a:t>
            </a:r>
            <a:r>
              <a:rPr lang="en-US" sz="1600" baseline="30000" dirty="0">
                <a:latin typeface="Arial" panose="020B0604020202020204" pitchFamily="34" charset="0"/>
                <a:cs typeface="Arial" panose="020B0604020202020204" pitchFamily="34" charset="0"/>
              </a:rPr>
              <a:t>th</a:t>
            </a:r>
            <a:r>
              <a:rPr lang="en-US" sz="1600" dirty="0">
                <a:latin typeface="Arial" panose="020B0604020202020204" pitchFamily="34" charset="0"/>
                <a:cs typeface="Arial" panose="020B0604020202020204" pitchFamily="34" charset="0"/>
              </a:rPr>
              <a:t> century CE</a:t>
            </a:r>
          </a:p>
          <a:p>
            <a:pPr lvl="2"/>
            <a:r>
              <a:rPr lang="en-US" sz="1600" dirty="0">
                <a:latin typeface="Arial" panose="020B0604020202020204" pitchFamily="34" charset="0"/>
                <a:cs typeface="Arial" panose="020B0604020202020204" pitchFamily="34" charset="0"/>
              </a:rPr>
              <a:t>Mixed African-Arab culture emerges</a:t>
            </a:r>
          </a:p>
          <a:p>
            <a:pPr lvl="3"/>
            <a:r>
              <a:rPr lang="en-US" sz="1400" dirty="0">
                <a:latin typeface="Arial" panose="020B0604020202020204" pitchFamily="34" charset="0"/>
                <a:cs typeface="Arial" panose="020B0604020202020204" pitchFamily="34" charset="0"/>
              </a:rPr>
              <a:t>African Bantu language absorbed Arab words and eventually became Swahili</a:t>
            </a:r>
          </a:p>
        </p:txBody>
      </p:sp>
    </p:spTree>
    <p:extLst>
      <p:ext uri="{BB962C8B-B14F-4D97-AF65-F5344CB8AC3E}">
        <p14:creationId xmlns:p14="http://schemas.microsoft.com/office/powerpoint/2010/main" val="1237757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1" descr="Map 9.3 depicts Islam and Trade in Sub-Saharan Africa from 700 to 1000 CE. A border indicates the extent of the Ghana Empire in 1050 CE. Arrows on the map show the direction of trade along the trade routes. Different commodities and sources of gold and salt are also marked."/>
          <p:cNvPicPr>
            <a:picLocks noChangeAspect="1"/>
          </p:cNvPicPr>
          <p:nvPr/>
        </p:nvPicPr>
        <p:blipFill>
          <a:blip r:embed="rId3"/>
          <a:srcRect/>
          <a:stretch>
            <a:fillRect/>
          </a:stretch>
        </p:blipFill>
        <p:spPr bwMode="auto">
          <a:xfrm>
            <a:off x="3225800" y="1417638"/>
            <a:ext cx="5740400" cy="4818062"/>
          </a:xfrm>
          <a:prstGeom prst="rect">
            <a:avLst/>
          </a:prstGeom>
          <a:noFill/>
          <a:ln w="9525">
            <a:noFill/>
            <a:miter lim="800000"/>
            <a:headEnd/>
            <a:tailEnd/>
          </a:ln>
        </p:spPr>
      </p:pic>
      <p:sp>
        <p:nvSpPr>
          <p:cNvPr id="6" name="Text Box 4"/>
          <p:cNvSpPr txBox="1">
            <a:spLocks noChangeArrowheads="1"/>
          </p:cNvSpPr>
          <p:nvPr/>
        </p:nvSpPr>
        <p:spPr bwMode="auto">
          <a:xfrm>
            <a:off x="2774950" y="6451601"/>
            <a:ext cx="7658100" cy="246063"/>
          </a:xfrm>
          <a:prstGeom prst="rect">
            <a:avLst/>
          </a:prstGeom>
          <a:noFill/>
          <a:ln w="9525">
            <a:noFill/>
            <a:miter lim="800000"/>
            <a:headEnd/>
            <a:tailEnd/>
          </a:ln>
        </p:spPr>
        <p:txBody>
          <a:bodyPr>
            <a:spAutoFit/>
          </a:bodyPr>
          <a:lstStyle/>
          <a:p>
            <a:pPr algn="r" defTabSz="457200"/>
            <a:r>
              <a:rPr kumimoji="1" lang="en-US" sz="1000" i="1" dirty="0">
                <a:solidFill>
                  <a:prstClr val="black"/>
                </a:solidFill>
                <a:latin typeface="Times" pitchFamily="50" charset="0"/>
              </a:rPr>
              <a:t>WORLDS TOGETHER, WORLDS APART, CONCISE EDITION</a:t>
            </a:r>
          </a:p>
        </p:txBody>
      </p:sp>
      <p:sp>
        <p:nvSpPr>
          <p:cNvPr id="7" name="Text Box 3"/>
          <p:cNvSpPr txBox="1">
            <a:spLocks noChangeArrowheads="1"/>
          </p:cNvSpPr>
          <p:nvPr/>
        </p:nvSpPr>
        <p:spPr bwMode="auto">
          <a:xfrm>
            <a:off x="2774950" y="6604001"/>
            <a:ext cx="7658100" cy="214313"/>
          </a:xfrm>
          <a:prstGeom prst="rect">
            <a:avLst/>
          </a:prstGeom>
          <a:noFill/>
          <a:ln w="9525">
            <a:noFill/>
            <a:miter lim="800000"/>
            <a:headEnd/>
            <a:tailEnd/>
          </a:ln>
        </p:spPr>
        <p:txBody>
          <a:bodyPr>
            <a:spAutoFit/>
          </a:bodyPr>
          <a:lstStyle/>
          <a:p>
            <a:pPr algn="r" defTabSz="457200"/>
            <a:r>
              <a:rPr kumimoji="1" lang="en-US" sz="800" dirty="0">
                <a:solidFill>
                  <a:prstClr val="black"/>
                </a:solidFill>
                <a:latin typeface="Times" pitchFamily="50" charset="0"/>
              </a:rPr>
              <a:t>Copyright © 2015, W. W. Norton &amp; Company</a:t>
            </a:r>
          </a:p>
        </p:txBody>
      </p:sp>
      <p:sp>
        <p:nvSpPr>
          <p:cNvPr id="2" name="Title 1"/>
          <p:cNvSpPr>
            <a:spLocks noGrp="1"/>
          </p:cNvSpPr>
          <p:nvPr>
            <p:ph type="title"/>
          </p:nvPr>
        </p:nvSpPr>
        <p:spPr/>
        <p:txBody>
          <a:bodyPr>
            <a:noAutofit/>
          </a:bodyPr>
          <a:lstStyle/>
          <a:p>
            <a:r>
              <a:rPr lang="en-US" sz="3200" dirty="0"/>
              <a:t>Map 9.3 | Islam and trade in Sub-Saharan Africa, 700-1000 CE</a:t>
            </a:r>
          </a:p>
        </p:txBody>
      </p:sp>
    </p:spTree>
    <p:extLst>
      <p:ext uri="{BB962C8B-B14F-4D97-AF65-F5344CB8AC3E}">
        <p14:creationId xmlns:p14="http://schemas.microsoft.com/office/powerpoint/2010/main" val="963886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 10.9 shows trade routes, Islamic areas, and the spread of Islam in Sub-Saharan Africa in 1300. Areas where slaves, ivory, salt, gold, and copper were found are indicated on the map, as well.">
            <a:extLst>
              <a:ext uri="{FF2B5EF4-FFF2-40B4-BE49-F238E27FC236}">
                <a16:creationId xmlns:a16="http://schemas.microsoft.com/office/drawing/2014/main" id="{243CC853-3F95-4B2D-84FF-086D0FDE69BF}"/>
              </a:ext>
            </a:extLst>
          </p:cNvPr>
          <p:cNvPicPr>
            <a:picLocks noChangeAspect="1"/>
          </p:cNvPicPr>
          <p:nvPr/>
        </p:nvPicPr>
        <p:blipFill>
          <a:blip r:embed="rId2"/>
          <a:srcRect/>
          <a:stretch>
            <a:fillRect/>
          </a:stretch>
        </p:blipFill>
        <p:spPr bwMode="auto">
          <a:xfrm>
            <a:off x="3565525" y="666750"/>
            <a:ext cx="5060950" cy="5524500"/>
          </a:xfrm>
          <a:prstGeom prst="rect">
            <a:avLst/>
          </a:prstGeom>
          <a:noFill/>
          <a:ln w="9525">
            <a:noFill/>
            <a:miter lim="800000"/>
            <a:headEnd/>
            <a:tailEnd/>
          </a:ln>
        </p:spPr>
      </p:pic>
    </p:spTree>
    <p:extLst>
      <p:ext uri="{BB962C8B-B14F-4D97-AF65-F5344CB8AC3E}">
        <p14:creationId xmlns:p14="http://schemas.microsoft.com/office/powerpoint/2010/main" val="320500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panose="020B0604020202020204" pitchFamily="34" charset="0"/>
                <a:cs typeface="Arial" panose="020B0604020202020204" pitchFamily="34" charset="0"/>
              </a:rPr>
              <a:t>Trade between East Africa and the Indian Ocean</a:t>
            </a:r>
            <a:endParaRPr lang="en-US" sz="3200" dirty="0"/>
          </a:p>
        </p:txBody>
      </p:sp>
      <p:sp>
        <p:nvSpPr>
          <p:cNvPr id="3" name="Content Placeholder 2"/>
          <p:cNvSpPr>
            <a:spLocks noGrp="1"/>
          </p:cNvSpPr>
          <p:nvPr>
            <p:ph idx="1"/>
          </p:nvPr>
        </p:nvSpPr>
        <p:spPr>
          <a:xfrm>
            <a:off x="1981200" y="1682089"/>
            <a:ext cx="8229600" cy="5059907"/>
          </a:xfrm>
        </p:spPr>
        <p:txBody>
          <a:bodyPr>
            <a:normAutofit fontScale="85000" lnSpcReduction="20000"/>
          </a:bodyPr>
          <a:lstStyle/>
          <a:p>
            <a:pPr>
              <a:lnSpc>
                <a:spcPct val="110000"/>
              </a:lnSpc>
            </a:pPr>
            <a:r>
              <a:rPr lang="en-US" sz="2300" dirty="0">
                <a:latin typeface="Arial" panose="020B0604020202020204" pitchFamily="34" charset="0"/>
                <a:cs typeface="Arial" panose="020B0604020202020204" pitchFamily="34" charset="0"/>
              </a:rPr>
              <a:t>Eastern and southern African regions were also integrated into long-distance trading systems</a:t>
            </a:r>
          </a:p>
          <a:p>
            <a:pPr lvl="1">
              <a:lnSpc>
                <a:spcPct val="110000"/>
              </a:lnSpc>
            </a:pPr>
            <a:r>
              <a:rPr lang="en-US" sz="2100" dirty="0">
                <a:latin typeface="Arial" panose="020B0604020202020204" pitchFamily="34" charset="0"/>
                <a:cs typeface="Arial" panose="020B0604020202020204" pitchFamily="34" charset="0"/>
              </a:rPr>
              <a:t>Wind patterns made East Africa a logical end point for Indian Ocean trade</a:t>
            </a:r>
          </a:p>
          <a:p>
            <a:pPr lvl="1">
              <a:lnSpc>
                <a:spcPct val="110000"/>
              </a:lnSpc>
            </a:pPr>
            <a:r>
              <a:rPr lang="en-US" sz="2100" dirty="0">
                <a:latin typeface="Arial" panose="020B0604020202020204" pitchFamily="34" charset="0"/>
                <a:cs typeface="Arial" panose="020B0604020202020204" pitchFamily="34" charset="0"/>
              </a:rPr>
              <a:t>Swahili peoples living along the coast of East Africa became brokers for trade from Arabian Peninsula, Persian Gulf territories, and India’s west coast</a:t>
            </a:r>
          </a:p>
          <a:p>
            <a:pPr lvl="1">
              <a:lnSpc>
                <a:spcPct val="110000"/>
              </a:lnSpc>
            </a:pPr>
            <a:r>
              <a:rPr lang="en-US" sz="2100" dirty="0">
                <a:latin typeface="Arial" panose="020B0604020202020204" pitchFamily="34" charset="0"/>
                <a:cs typeface="Arial" panose="020B0604020202020204" pitchFamily="34" charset="0"/>
              </a:rPr>
              <a:t>Most valued trade commodity was gold</a:t>
            </a:r>
          </a:p>
          <a:p>
            <a:pPr lvl="2">
              <a:lnSpc>
                <a:spcPct val="110000"/>
              </a:lnSpc>
            </a:pPr>
            <a:r>
              <a:rPr lang="en-US" sz="1900" dirty="0">
                <a:latin typeface="Arial" panose="020B0604020202020204" pitchFamily="34" charset="0"/>
                <a:cs typeface="Arial" panose="020B0604020202020204" pitchFamily="34" charset="0"/>
              </a:rPr>
              <a:t>Mined between Limpopo and Zambezi rivers</a:t>
            </a:r>
          </a:p>
          <a:p>
            <a:pPr lvl="2">
              <a:lnSpc>
                <a:spcPct val="110000"/>
              </a:lnSpc>
            </a:pPr>
            <a:r>
              <a:rPr lang="en-US" sz="1900" dirty="0">
                <a:latin typeface="Arial" panose="020B0604020202020204" pitchFamily="34" charset="0"/>
                <a:cs typeface="Arial" panose="020B0604020202020204" pitchFamily="34" charset="0"/>
              </a:rPr>
              <a:t>Mined by Shona-speaking peoples</a:t>
            </a:r>
          </a:p>
          <a:p>
            <a:pPr lvl="2">
              <a:lnSpc>
                <a:spcPct val="110000"/>
              </a:lnSpc>
            </a:pPr>
            <a:r>
              <a:rPr lang="en-US" sz="1900" dirty="0">
                <a:latin typeface="Arial" panose="020B0604020202020204" pitchFamily="34" charset="0"/>
                <a:cs typeface="Arial" panose="020B0604020202020204" pitchFamily="34" charset="0"/>
              </a:rPr>
              <a:t>Great Zimbabwe was a center of gold mining</a:t>
            </a:r>
          </a:p>
          <a:p>
            <a:pPr>
              <a:lnSpc>
                <a:spcPct val="110000"/>
              </a:lnSpc>
            </a:pPr>
            <a:r>
              <a:rPr lang="en-US" sz="2300" dirty="0">
                <a:latin typeface="Arial" panose="020B0604020202020204" pitchFamily="34" charset="0"/>
                <a:cs typeface="Arial" panose="020B0604020202020204" pitchFamily="34" charset="0"/>
              </a:rPr>
              <a:t>African slaves valued as much as gold in shipments to Indian Ocean and Mediterranean</a:t>
            </a:r>
          </a:p>
          <a:p>
            <a:pPr lvl="1">
              <a:lnSpc>
                <a:spcPct val="110000"/>
              </a:lnSpc>
            </a:pPr>
            <a:r>
              <a:rPr lang="en-US" sz="2100" dirty="0">
                <a:latin typeface="Arial" panose="020B0604020202020204" pitchFamily="34" charset="0"/>
                <a:cs typeface="Arial" panose="020B0604020202020204" pitchFamily="34" charset="0"/>
              </a:rPr>
              <a:t>Quran attempted to mitigate the severity of slavery by requiring slave owners to treat their slaves with kindness and generosity</a:t>
            </a:r>
          </a:p>
          <a:p>
            <a:pPr lvl="1">
              <a:lnSpc>
                <a:spcPct val="110000"/>
              </a:lnSpc>
            </a:pPr>
            <a:r>
              <a:rPr lang="en-US" sz="2100" dirty="0">
                <a:latin typeface="Arial" panose="020B0604020202020204" pitchFamily="34" charset="0"/>
                <a:cs typeface="Arial" panose="020B0604020202020204" pitchFamily="34" charset="0"/>
              </a:rPr>
              <a:t>Slave trade flourished under Islam</a:t>
            </a:r>
          </a:p>
          <a:p>
            <a:pPr lvl="1">
              <a:lnSpc>
                <a:spcPct val="110000"/>
              </a:lnSpc>
            </a:pPr>
            <a:r>
              <a:rPr lang="en-US" sz="2100" dirty="0" err="1">
                <a:latin typeface="Arial" panose="020B0604020202020204" pitchFamily="34" charset="0"/>
                <a:cs typeface="Arial" panose="020B0604020202020204" pitchFamily="34" charset="0"/>
              </a:rPr>
              <a:t>Zanj</a:t>
            </a:r>
            <a:r>
              <a:rPr lang="en-US" sz="2100" dirty="0">
                <a:latin typeface="Arial" panose="020B0604020202020204" pitchFamily="34" charset="0"/>
                <a:cs typeface="Arial" panose="020B0604020202020204" pitchFamily="34" charset="0"/>
              </a:rPr>
              <a:t> rebellion in 9</a:t>
            </a:r>
            <a:r>
              <a:rPr lang="en-US" sz="2100" baseline="30000" dirty="0">
                <a:latin typeface="Arial" panose="020B0604020202020204" pitchFamily="34" charset="0"/>
                <a:cs typeface="Arial" panose="020B0604020202020204" pitchFamily="34" charset="0"/>
              </a:rPr>
              <a:t>th</a:t>
            </a:r>
            <a:r>
              <a:rPr lang="en-US" sz="2100" dirty="0">
                <a:latin typeface="Arial" panose="020B0604020202020204" pitchFamily="34" charset="0"/>
                <a:cs typeface="Arial" panose="020B0604020202020204" pitchFamily="34" charset="0"/>
              </a:rPr>
              <a:t> century CE</a:t>
            </a:r>
          </a:p>
          <a:p>
            <a:pPr lvl="2"/>
            <a:endParaRPr lang="en-US" sz="1800" dirty="0">
              <a:latin typeface="Arial" panose="020B0604020202020204" pitchFamily="34" charset="0"/>
              <a:cs typeface="Arial" panose="020B0604020202020204" pitchFamily="34" charset="0"/>
            </a:endParaRPr>
          </a:p>
          <a:p>
            <a:pPr lvl="2"/>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6797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1" descr="Map 12.1 is entitled &quot;European Exploration from 1420 to 1580.&quot; The direction of Portuguese, Spanish, English, and French exploration is illustrated with arrows. Portuguese and Spanish controlled islands and cities are also represented on this map."/>
          <p:cNvPicPr>
            <a:picLocks noChangeAspect="1"/>
          </p:cNvPicPr>
          <p:nvPr/>
        </p:nvPicPr>
        <p:blipFill>
          <a:blip r:embed="rId3"/>
          <a:srcRect/>
          <a:stretch>
            <a:fillRect/>
          </a:stretch>
        </p:blipFill>
        <p:spPr bwMode="auto">
          <a:xfrm>
            <a:off x="1981200" y="1417638"/>
            <a:ext cx="8229600" cy="4718050"/>
          </a:xfrm>
          <a:prstGeom prst="rect">
            <a:avLst/>
          </a:prstGeom>
          <a:noFill/>
          <a:ln w="9525">
            <a:noFill/>
            <a:miter lim="800000"/>
            <a:headEnd/>
            <a:tailEnd/>
          </a:ln>
        </p:spPr>
      </p:pic>
      <p:sp>
        <p:nvSpPr>
          <p:cNvPr id="4" name="Text Box 4"/>
          <p:cNvSpPr txBox="1">
            <a:spLocks noChangeArrowheads="1"/>
          </p:cNvSpPr>
          <p:nvPr/>
        </p:nvSpPr>
        <p:spPr bwMode="auto">
          <a:xfrm>
            <a:off x="2774950" y="6451601"/>
            <a:ext cx="7658100" cy="246063"/>
          </a:xfrm>
          <a:prstGeom prst="rect">
            <a:avLst/>
          </a:prstGeom>
          <a:noFill/>
          <a:ln w="9525">
            <a:noFill/>
            <a:miter lim="800000"/>
            <a:headEnd/>
            <a:tailEnd/>
          </a:ln>
        </p:spPr>
        <p:txBody>
          <a:bodyPr>
            <a:spAutoFit/>
          </a:bodyPr>
          <a:lstStyle/>
          <a:p>
            <a:pPr algn="r" defTabSz="457200"/>
            <a:r>
              <a:rPr kumimoji="1" lang="en-US" sz="1000" i="1" dirty="0">
                <a:solidFill>
                  <a:prstClr val="black"/>
                </a:solidFill>
                <a:latin typeface="Times" pitchFamily="50" charset="0"/>
              </a:rPr>
              <a:t>WORLDS TOGETHER, WORLDS APART, CONCISE EDITION</a:t>
            </a:r>
          </a:p>
        </p:txBody>
      </p:sp>
      <p:sp>
        <p:nvSpPr>
          <p:cNvPr id="5" name="Text Box 3"/>
          <p:cNvSpPr txBox="1">
            <a:spLocks noChangeArrowheads="1"/>
          </p:cNvSpPr>
          <p:nvPr/>
        </p:nvSpPr>
        <p:spPr bwMode="auto">
          <a:xfrm>
            <a:off x="2774950" y="6604001"/>
            <a:ext cx="7658100" cy="214313"/>
          </a:xfrm>
          <a:prstGeom prst="rect">
            <a:avLst/>
          </a:prstGeom>
          <a:noFill/>
          <a:ln w="9525">
            <a:noFill/>
            <a:miter lim="800000"/>
            <a:headEnd/>
            <a:tailEnd/>
          </a:ln>
        </p:spPr>
        <p:txBody>
          <a:bodyPr>
            <a:spAutoFit/>
          </a:bodyPr>
          <a:lstStyle/>
          <a:p>
            <a:pPr algn="r" defTabSz="457200"/>
            <a:r>
              <a:rPr kumimoji="1" lang="en-US" sz="800" dirty="0">
                <a:solidFill>
                  <a:prstClr val="black"/>
                </a:solidFill>
                <a:latin typeface="Times" pitchFamily="50" charset="0"/>
              </a:rPr>
              <a:t>Copyright © 2015, W. W. Norton &amp; Company</a:t>
            </a:r>
          </a:p>
        </p:txBody>
      </p:sp>
      <p:sp>
        <p:nvSpPr>
          <p:cNvPr id="6" name="Title 5"/>
          <p:cNvSpPr>
            <a:spLocks noGrp="1"/>
          </p:cNvSpPr>
          <p:nvPr>
            <p:ph type="title"/>
          </p:nvPr>
        </p:nvSpPr>
        <p:spPr/>
        <p:txBody>
          <a:bodyPr>
            <a:normAutofit/>
          </a:bodyPr>
          <a:lstStyle/>
          <a:p>
            <a:r>
              <a:rPr lang="en-US" b="1" dirty="0">
                <a:ea typeface="ＭＳ Ｐゴシック" pitchFamily="-84" charset="-128"/>
                <a:cs typeface="ＭＳ Ｐゴシック" pitchFamily="-84" charset="-128"/>
              </a:rPr>
              <a:t>Map 12.1 </a:t>
            </a:r>
            <a:r>
              <a:rPr lang="en-US" dirty="0">
                <a:ea typeface="ＭＳ Ｐゴシック" pitchFamily="-84" charset="-128"/>
                <a:cs typeface="ＭＳ Ｐゴシック" pitchFamily="-84" charset="-128"/>
              </a:rPr>
              <a:t>| </a:t>
            </a:r>
            <a:r>
              <a:rPr lang="en-US" b="1" dirty="0">
                <a:ea typeface="ＭＳ Ｐゴシック" pitchFamily="-84" charset="-128"/>
                <a:cs typeface="ＭＳ Ｐゴシック" pitchFamily="-84" charset="-128"/>
              </a:rPr>
              <a:t>European Exploration, 1420–1580</a:t>
            </a:r>
            <a:endParaRPr lang="en-US" dirty="0"/>
          </a:p>
        </p:txBody>
      </p:sp>
    </p:spTree>
    <p:extLst>
      <p:ext uri="{BB962C8B-B14F-4D97-AF65-F5344CB8AC3E}">
        <p14:creationId xmlns:p14="http://schemas.microsoft.com/office/powerpoint/2010/main" val="1941906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1" descr="Map 13.1 is entitled &quot;Trade in Silver and Other Commodities from 1650 to 1750.&quot; This map includes territories, contested areas, commodities, and battles. The silver flow and trade routes are depicted by arrows."/>
          <p:cNvPicPr>
            <a:picLocks noChangeAspect="1"/>
          </p:cNvPicPr>
          <p:nvPr/>
        </p:nvPicPr>
        <p:blipFill>
          <a:blip r:embed="rId3"/>
          <a:srcRect/>
          <a:stretch>
            <a:fillRect/>
          </a:stretch>
        </p:blipFill>
        <p:spPr bwMode="auto">
          <a:xfrm>
            <a:off x="1981200" y="1417638"/>
            <a:ext cx="8229600" cy="4711700"/>
          </a:xfrm>
          <a:prstGeom prst="rect">
            <a:avLst/>
          </a:prstGeom>
          <a:noFill/>
          <a:ln w="9525">
            <a:noFill/>
            <a:miter lim="800000"/>
            <a:headEnd/>
            <a:tailEnd/>
          </a:ln>
        </p:spPr>
      </p:pic>
      <p:sp>
        <p:nvSpPr>
          <p:cNvPr id="6" name="Text Box 4"/>
          <p:cNvSpPr txBox="1">
            <a:spLocks noChangeArrowheads="1"/>
          </p:cNvSpPr>
          <p:nvPr/>
        </p:nvSpPr>
        <p:spPr bwMode="auto">
          <a:xfrm>
            <a:off x="2774950" y="6451601"/>
            <a:ext cx="7658100" cy="246063"/>
          </a:xfrm>
          <a:prstGeom prst="rect">
            <a:avLst/>
          </a:prstGeom>
          <a:noFill/>
          <a:ln w="9525">
            <a:noFill/>
            <a:miter lim="800000"/>
            <a:headEnd/>
            <a:tailEnd/>
          </a:ln>
        </p:spPr>
        <p:txBody>
          <a:bodyPr>
            <a:spAutoFit/>
          </a:bodyPr>
          <a:lstStyle/>
          <a:p>
            <a:pPr algn="r" defTabSz="457200"/>
            <a:r>
              <a:rPr kumimoji="1" lang="en-US" sz="1000" i="1" dirty="0">
                <a:solidFill>
                  <a:prstClr val="black"/>
                </a:solidFill>
                <a:latin typeface="Times" pitchFamily="50" charset="0"/>
              </a:rPr>
              <a:t>WORLDS TOGETHER, WORLDS APART, CONCISE EDITION</a:t>
            </a:r>
          </a:p>
        </p:txBody>
      </p:sp>
      <p:sp>
        <p:nvSpPr>
          <p:cNvPr id="7" name="Text Box 3"/>
          <p:cNvSpPr txBox="1">
            <a:spLocks noChangeArrowheads="1"/>
          </p:cNvSpPr>
          <p:nvPr/>
        </p:nvSpPr>
        <p:spPr bwMode="auto">
          <a:xfrm>
            <a:off x="2774950" y="6604001"/>
            <a:ext cx="7658100" cy="214313"/>
          </a:xfrm>
          <a:prstGeom prst="rect">
            <a:avLst/>
          </a:prstGeom>
          <a:noFill/>
          <a:ln w="9525">
            <a:noFill/>
            <a:miter lim="800000"/>
            <a:headEnd/>
            <a:tailEnd/>
          </a:ln>
        </p:spPr>
        <p:txBody>
          <a:bodyPr>
            <a:spAutoFit/>
          </a:bodyPr>
          <a:lstStyle/>
          <a:p>
            <a:pPr algn="r" defTabSz="457200"/>
            <a:r>
              <a:rPr kumimoji="1" lang="en-US" sz="800" dirty="0">
                <a:solidFill>
                  <a:prstClr val="black"/>
                </a:solidFill>
                <a:latin typeface="Times" pitchFamily="50" charset="0"/>
              </a:rPr>
              <a:t>Copyright © 2015, W. W. Norton &amp; Company</a:t>
            </a:r>
          </a:p>
        </p:txBody>
      </p:sp>
      <p:sp>
        <p:nvSpPr>
          <p:cNvPr id="5" name="Title 4"/>
          <p:cNvSpPr>
            <a:spLocks noGrp="1"/>
          </p:cNvSpPr>
          <p:nvPr>
            <p:ph type="title"/>
          </p:nvPr>
        </p:nvSpPr>
        <p:spPr/>
        <p:txBody>
          <a:bodyPr>
            <a:noAutofit/>
          </a:bodyPr>
          <a:lstStyle/>
          <a:p>
            <a:r>
              <a:rPr lang="en-US" sz="3600" b="1" dirty="0">
                <a:ea typeface="ＭＳ Ｐゴシック" pitchFamily="-84" charset="-128"/>
                <a:cs typeface="ＭＳ Ｐゴシック" pitchFamily="-84" charset="-128"/>
              </a:rPr>
              <a:t>Map 13.1 </a:t>
            </a:r>
            <a:r>
              <a:rPr lang="en-US" sz="3600" dirty="0">
                <a:ea typeface="ＭＳ Ｐゴシック" pitchFamily="-84" charset="-128"/>
                <a:cs typeface="ＭＳ Ｐゴシック" pitchFamily="-84" charset="-128"/>
              </a:rPr>
              <a:t>| </a:t>
            </a:r>
            <a:r>
              <a:rPr lang="en-US" sz="3600" b="1" dirty="0">
                <a:ea typeface="ＭＳ Ｐゴシック" pitchFamily="-84" charset="-128"/>
                <a:cs typeface="ＭＳ Ｐゴシック" pitchFamily="-84" charset="-128"/>
              </a:rPr>
              <a:t>Trade in Silver and Other Commodities, 1650–1750</a:t>
            </a:r>
            <a:endParaRPr lang="en-US" sz="3600" dirty="0"/>
          </a:p>
        </p:txBody>
      </p:sp>
    </p:spTree>
    <p:extLst>
      <p:ext uri="{BB962C8B-B14F-4D97-AF65-F5344CB8AC3E}">
        <p14:creationId xmlns:p14="http://schemas.microsoft.com/office/powerpoint/2010/main" val="173359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76664"/>
            <a:ext cx="8229600" cy="1143000"/>
          </a:xfrm>
        </p:spPr>
        <p:txBody>
          <a:bodyPr>
            <a:normAutofit/>
          </a:bodyPr>
          <a:lstStyle/>
          <a:p>
            <a:r>
              <a:rPr lang="en-US" sz="4000" dirty="0">
                <a:latin typeface="Arial" panose="020B0604020202020204" pitchFamily="34" charset="0"/>
                <a:cs typeface="Arial" panose="020B0604020202020204" pitchFamily="34" charset="0"/>
              </a:rPr>
              <a:t>The Slave Trade and Africa</a:t>
            </a:r>
          </a:p>
        </p:txBody>
      </p:sp>
      <p:sp>
        <p:nvSpPr>
          <p:cNvPr id="3" name="Content Placeholder 2"/>
          <p:cNvSpPr>
            <a:spLocks noGrp="1"/>
          </p:cNvSpPr>
          <p:nvPr>
            <p:ph idx="1"/>
          </p:nvPr>
        </p:nvSpPr>
        <p:spPr>
          <a:xfrm>
            <a:off x="1981200" y="1523999"/>
            <a:ext cx="8229600" cy="4525963"/>
          </a:xfrm>
        </p:spPr>
        <p:txBody>
          <a:bodyPr>
            <a:normAutofit/>
          </a:bodyPr>
          <a:lstStyle/>
          <a:p>
            <a:r>
              <a:rPr lang="en-US" sz="2000" dirty="0">
                <a:latin typeface="Arial" panose="020B0604020202020204" pitchFamily="34" charset="0"/>
                <a:cs typeface="Arial" panose="020B0604020202020204" pitchFamily="34" charset="0"/>
              </a:rPr>
              <a:t>Human exports from Africa soared in the 17</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and 18</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centuries</a:t>
            </a:r>
          </a:p>
          <a:p>
            <a:pPr lvl="1"/>
            <a:r>
              <a:rPr lang="en-US" sz="1800" dirty="0">
                <a:latin typeface="Arial" panose="020B0604020202020204" pitchFamily="34" charset="0"/>
                <a:cs typeface="Arial" panose="020B0604020202020204" pitchFamily="34" charset="0"/>
              </a:rPr>
              <a:t>Essential to prosperity of Europe’s American colonies</a:t>
            </a:r>
          </a:p>
          <a:p>
            <a:pPr lvl="1"/>
            <a:r>
              <a:rPr lang="en-US" sz="1800" dirty="0">
                <a:latin typeface="Arial" panose="020B0604020202020204" pitchFamily="34" charset="0"/>
                <a:cs typeface="Arial" panose="020B0604020202020204" pitchFamily="34" charset="0"/>
              </a:rPr>
              <a:t>Depopulated and destabilized many parts of Africa</a:t>
            </a:r>
          </a:p>
          <a:p>
            <a:r>
              <a:rPr lang="en-US" sz="2000" dirty="0">
                <a:latin typeface="Arial" panose="020B0604020202020204" pitchFamily="34" charset="0"/>
                <a:cs typeface="Arial" panose="020B0604020202020204" pitchFamily="34" charset="0"/>
              </a:rPr>
              <a:t>Capturing and Shipping slaves</a:t>
            </a:r>
          </a:p>
          <a:p>
            <a:pPr lvl="1"/>
            <a:r>
              <a:rPr lang="en-US" sz="1800" dirty="0">
                <a:latin typeface="Arial" panose="020B0604020202020204" pitchFamily="34" charset="0"/>
                <a:cs typeface="Arial" panose="020B0604020202020204" pitchFamily="34" charset="0"/>
              </a:rPr>
              <a:t>African elites controlled the capturing of slaves, using an existing system of slave commerce</a:t>
            </a:r>
          </a:p>
          <a:p>
            <a:pPr lvl="1"/>
            <a:r>
              <a:rPr lang="en-US" sz="1800" dirty="0">
                <a:latin typeface="Arial" panose="020B0604020202020204" pitchFamily="34" charset="0"/>
                <a:cs typeface="Arial" panose="020B0604020202020204" pitchFamily="34" charset="0"/>
              </a:rPr>
              <a:t>12.5 million Africans survived forcible enslavement and shipment to Atlantic ports from 1525-1867</a:t>
            </a:r>
          </a:p>
          <a:p>
            <a:pPr lvl="1"/>
            <a:r>
              <a:rPr lang="en-US" sz="1900" dirty="0">
                <a:latin typeface="Arial" panose="020B0604020202020204" pitchFamily="34" charset="0"/>
                <a:cs typeface="Arial" panose="020B0604020202020204" pitchFamily="34" charset="0"/>
              </a:rPr>
              <a:t>High death rates for slaves in Africa as well as on the trans-Atlantic journey</a:t>
            </a:r>
          </a:p>
          <a:p>
            <a:pPr lvl="2"/>
            <a:r>
              <a:rPr lang="en-US" sz="1600" dirty="0">
                <a:latin typeface="Arial" panose="020B0604020202020204" pitchFamily="34" charset="0"/>
                <a:cs typeface="Arial" panose="020B0604020202020204" pitchFamily="34" charset="0"/>
              </a:rPr>
              <a:t>Slaves waited for weeks aboard vessels in cramped and wretched conditions before even starting the journey</a:t>
            </a:r>
          </a:p>
          <a:p>
            <a:pPr lvl="2"/>
            <a:r>
              <a:rPr lang="en-US" sz="1600" dirty="0">
                <a:latin typeface="Arial" panose="020B0604020202020204" pitchFamily="34" charset="0"/>
                <a:cs typeface="Arial" panose="020B0604020202020204" pitchFamily="34" charset="0"/>
              </a:rPr>
              <a:t>Many slaves died </a:t>
            </a:r>
            <a:r>
              <a:rPr lang="en-US" sz="1600" dirty="0" err="1">
                <a:latin typeface="Arial" panose="020B0604020202020204" pitchFamily="34" charset="0"/>
                <a:cs typeface="Arial" panose="020B0604020202020204" pitchFamily="34" charset="0"/>
              </a:rPr>
              <a:t>en</a:t>
            </a:r>
            <a:r>
              <a:rPr lang="en-US" sz="1600" dirty="0">
                <a:latin typeface="Arial" panose="020B0604020202020204" pitchFamily="34" charset="0"/>
                <a:cs typeface="Arial" panose="020B0604020202020204" pitchFamily="34" charset="0"/>
              </a:rPr>
              <a:t> route of dehydration brought on by gastrointestinal diseases and lack of water, or smallpox and dysentery</a:t>
            </a:r>
          </a:p>
        </p:txBody>
      </p:sp>
    </p:spTree>
    <p:extLst>
      <p:ext uri="{BB962C8B-B14F-4D97-AF65-F5344CB8AC3E}">
        <p14:creationId xmlns:p14="http://schemas.microsoft.com/office/powerpoint/2010/main" val="1265300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1" descr="Map 13.4 is entitled &quot;The African Slave Trade from 1440 to 1867.&quot; Voyages from Africa to Europe, South America, Central America, and North America are represented by arrows, along with the number of slaves transported in millions."/>
          <p:cNvPicPr>
            <a:picLocks noChangeAspect="1"/>
          </p:cNvPicPr>
          <p:nvPr/>
        </p:nvPicPr>
        <p:blipFill>
          <a:blip r:embed="rId3"/>
          <a:srcRect/>
          <a:stretch>
            <a:fillRect/>
          </a:stretch>
        </p:blipFill>
        <p:spPr bwMode="auto">
          <a:xfrm>
            <a:off x="1981200" y="1417638"/>
            <a:ext cx="8229600" cy="4711700"/>
          </a:xfrm>
          <a:prstGeom prst="rect">
            <a:avLst/>
          </a:prstGeom>
          <a:noFill/>
          <a:ln w="9525">
            <a:noFill/>
            <a:miter lim="800000"/>
            <a:headEnd/>
            <a:tailEnd/>
          </a:ln>
        </p:spPr>
      </p:pic>
      <p:sp>
        <p:nvSpPr>
          <p:cNvPr id="6" name="Text Box 4"/>
          <p:cNvSpPr txBox="1">
            <a:spLocks noChangeArrowheads="1"/>
          </p:cNvSpPr>
          <p:nvPr/>
        </p:nvSpPr>
        <p:spPr bwMode="auto">
          <a:xfrm>
            <a:off x="2774950" y="6451601"/>
            <a:ext cx="7658100" cy="246063"/>
          </a:xfrm>
          <a:prstGeom prst="rect">
            <a:avLst/>
          </a:prstGeom>
          <a:noFill/>
          <a:ln w="9525">
            <a:noFill/>
            <a:miter lim="800000"/>
            <a:headEnd/>
            <a:tailEnd/>
          </a:ln>
        </p:spPr>
        <p:txBody>
          <a:bodyPr>
            <a:spAutoFit/>
          </a:bodyPr>
          <a:lstStyle/>
          <a:p>
            <a:pPr algn="r" defTabSz="457200"/>
            <a:r>
              <a:rPr kumimoji="1" lang="en-US" sz="1000" i="1" dirty="0">
                <a:solidFill>
                  <a:prstClr val="black"/>
                </a:solidFill>
                <a:latin typeface="Times" pitchFamily="50" charset="0"/>
              </a:rPr>
              <a:t>WORLDS TOGETHER, WORLDS APART, CONCISE EDITION</a:t>
            </a:r>
          </a:p>
        </p:txBody>
      </p:sp>
      <p:sp>
        <p:nvSpPr>
          <p:cNvPr id="7" name="Text Box 3"/>
          <p:cNvSpPr txBox="1">
            <a:spLocks noChangeArrowheads="1"/>
          </p:cNvSpPr>
          <p:nvPr/>
        </p:nvSpPr>
        <p:spPr bwMode="auto">
          <a:xfrm>
            <a:off x="2774950" y="6604001"/>
            <a:ext cx="7658100" cy="214313"/>
          </a:xfrm>
          <a:prstGeom prst="rect">
            <a:avLst/>
          </a:prstGeom>
          <a:noFill/>
          <a:ln w="9525">
            <a:noFill/>
            <a:miter lim="800000"/>
            <a:headEnd/>
            <a:tailEnd/>
          </a:ln>
        </p:spPr>
        <p:txBody>
          <a:bodyPr>
            <a:spAutoFit/>
          </a:bodyPr>
          <a:lstStyle/>
          <a:p>
            <a:pPr algn="r" defTabSz="457200"/>
            <a:r>
              <a:rPr kumimoji="1" lang="en-US" sz="800" dirty="0">
                <a:solidFill>
                  <a:prstClr val="black"/>
                </a:solidFill>
                <a:latin typeface="Times" pitchFamily="50" charset="0"/>
              </a:rPr>
              <a:t>Copyright © 2015, W. W. Norton &amp; Company</a:t>
            </a:r>
          </a:p>
        </p:txBody>
      </p:sp>
      <p:sp>
        <p:nvSpPr>
          <p:cNvPr id="5" name="Title 4"/>
          <p:cNvSpPr>
            <a:spLocks noGrp="1"/>
          </p:cNvSpPr>
          <p:nvPr>
            <p:ph type="title"/>
          </p:nvPr>
        </p:nvSpPr>
        <p:spPr/>
        <p:txBody>
          <a:bodyPr>
            <a:noAutofit/>
          </a:bodyPr>
          <a:lstStyle/>
          <a:p>
            <a:r>
              <a:rPr lang="en-US" sz="3600" b="1" dirty="0">
                <a:ea typeface="ＭＳ Ｐゴシック" pitchFamily="-84" charset="-128"/>
                <a:cs typeface="ＭＳ Ｐゴシック" pitchFamily="-84" charset="-128"/>
              </a:rPr>
              <a:t>Map 13.4 </a:t>
            </a:r>
            <a:r>
              <a:rPr lang="en-US" sz="3600" dirty="0">
                <a:ea typeface="ＭＳ Ｐゴシック" pitchFamily="-84" charset="-128"/>
                <a:cs typeface="ＭＳ Ｐゴシック" pitchFamily="-84" charset="-128"/>
              </a:rPr>
              <a:t>| </a:t>
            </a:r>
            <a:r>
              <a:rPr lang="en-US" sz="3600" b="1" dirty="0">
                <a:ea typeface="ＭＳ Ｐゴシック" pitchFamily="-84" charset="-128"/>
                <a:cs typeface="ＭＳ Ｐゴシック" pitchFamily="-84" charset="-128"/>
              </a:rPr>
              <a:t>The African Slave Trade , 1501–1867</a:t>
            </a:r>
            <a:endParaRPr lang="en-US" sz="3600" dirty="0"/>
          </a:p>
        </p:txBody>
      </p:sp>
    </p:spTree>
    <p:extLst>
      <p:ext uri="{BB962C8B-B14F-4D97-AF65-F5344CB8AC3E}">
        <p14:creationId xmlns:p14="http://schemas.microsoft.com/office/powerpoint/2010/main" val="3271997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65778"/>
            <a:ext cx="8229600" cy="1143000"/>
          </a:xfrm>
        </p:spPr>
        <p:txBody>
          <a:bodyPr>
            <a:normAutofit/>
          </a:bodyPr>
          <a:lstStyle/>
          <a:p>
            <a:r>
              <a:rPr lang="en-US" sz="4000" dirty="0">
                <a:latin typeface="Arial" panose="020B0604020202020204" pitchFamily="34" charset="0"/>
                <a:cs typeface="Arial" panose="020B0604020202020204" pitchFamily="34" charset="0"/>
              </a:rPr>
              <a:t>Gender and Slavery</a:t>
            </a:r>
            <a:endParaRPr lang="en-US" sz="4000" dirty="0"/>
          </a:p>
        </p:txBody>
      </p:sp>
      <p:sp>
        <p:nvSpPr>
          <p:cNvPr id="3" name="Content Placeholder 2"/>
          <p:cNvSpPr>
            <a:spLocks noGrp="1"/>
          </p:cNvSpPr>
          <p:nvPr>
            <p:ph idx="1"/>
          </p:nvPr>
        </p:nvSpPr>
        <p:spPr/>
        <p:txBody>
          <a:bodyPr>
            <a:normAutofit/>
          </a:bodyPr>
          <a:lstStyle/>
          <a:p>
            <a:r>
              <a:rPr lang="en-US" sz="2000" dirty="0">
                <a:latin typeface="Arial" panose="020B0604020202020204" pitchFamily="34" charset="0"/>
                <a:cs typeface="Arial" panose="020B0604020202020204" pitchFamily="34" charset="0"/>
              </a:rPr>
              <a:t>Slavery’s gender imbalance</a:t>
            </a:r>
          </a:p>
          <a:p>
            <a:pPr lvl="1"/>
            <a:r>
              <a:rPr lang="en-US" sz="1800" dirty="0">
                <a:latin typeface="Arial" panose="020B0604020202020204" pitchFamily="34" charset="0"/>
                <a:cs typeface="Arial" panose="020B0604020202020204" pitchFamily="34" charset="0"/>
              </a:rPr>
              <a:t>Gender-ratio imbalances played havoc in both Africa and the Americas</a:t>
            </a:r>
          </a:p>
          <a:p>
            <a:pPr lvl="1"/>
            <a:r>
              <a:rPr lang="en-US" sz="1800" dirty="0">
                <a:latin typeface="Arial" panose="020B0604020202020204" pitchFamily="34" charset="0"/>
                <a:cs typeface="Arial" panose="020B0604020202020204" pitchFamily="34" charset="0"/>
              </a:rPr>
              <a:t>European traders had to constantly procure more slaves from Africa, especially for the Caribbean, as there was little reproduction and high death rates</a:t>
            </a:r>
          </a:p>
          <a:p>
            <a:pPr lvl="1"/>
            <a:r>
              <a:rPr lang="en-US" sz="1800" dirty="0">
                <a:latin typeface="Arial" panose="020B0604020202020204" pitchFamily="34" charset="0"/>
                <a:cs typeface="Arial" panose="020B0604020202020204" pitchFamily="34" charset="0"/>
              </a:rPr>
              <a:t>Male slaves outnumbered female slaves in the New World, whereas slave-supplying regions in Africa had more women than men</a:t>
            </a:r>
          </a:p>
          <a:p>
            <a:pPr lvl="1"/>
            <a:r>
              <a:rPr lang="en-US" sz="1800" dirty="0">
                <a:latin typeface="Arial" panose="020B0604020202020204" pitchFamily="34" charset="0"/>
                <a:cs typeface="Arial" panose="020B0604020202020204" pitchFamily="34" charset="0"/>
              </a:rPr>
              <a:t>Women in Africa were prized for their roles in producing grains, leathers, and cotton</a:t>
            </a:r>
          </a:p>
          <a:p>
            <a:pPr lvl="1">
              <a:spcBef>
                <a:spcPts val="0"/>
              </a:spcBef>
            </a:pPr>
            <a:r>
              <a:rPr lang="en-US" sz="1800" dirty="0">
                <a:latin typeface="Arial" panose="020B0604020202020204" pitchFamily="34" charset="0"/>
                <a:cs typeface="Arial" panose="020B0604020202020204" pitchFamily="34" charset="0"/>
              </a:rPr>
              <a:t>Slave trade reinforced traditional practice of polygamy</a:t>
            </a:r>
            <a:r>
              <a:rPr lang="en-U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526819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65778"/>
            <a:ext cx="8229600" cy="1143000"/>
          </a:xfrm>
        </p:spPr>
        <p:txBody>
          <a:bodyPr>
            <a:normAutofit/>
          </a:bodyPr>
          <a:lstStyle/>
          <a:p>
            <a:r>
              <a:rPr lang="en-US" sz="4000" dirty="0">
                <a:latin typeface="Arial" panose="020B0604020202020204" pitchFamily="34" charset="0"/>
                <a:cs typeface="Arial" panose="020B0604020202020204" pitchFamily="34" charset="0"/>
              </a:rPr>
              <a:t>The Slave Trade’s Impact on Africa</a:t>
            </a:r>
            <a:endParaRPr lang="en-US" sz="2000" dirty="0"/>
          </a:p>
        </p:txBody>
      </p:sp>
      <p:sp>
        <p:nvSpPr>
          <p:cNvPr id="3" name="Content Placeholder 2"/>
          <p:cNvSpPr>
            <a:spLocks noGrp="1"/>
          </p:cNvSpPr>
          <p:nvPr>
            <p:ph idx="1"/>
          </p:nvPr>
        </p:nvSpPr>
        <p:spPr>
          <a:xfrm>
            <a:off x="1981200" y="1363209"/>
            <a:ext cx="8229600" cy="4776335"/>
          </a:xfrm>
        </p:spPr>
        <p:txBody>
          <a:bodyPr>
            <a:normAutofit/>
          </a:bodyPr>
          <a:lstStyle/>
          <a:p>
            <a:pPr>
              <a:lnSpc>
                <a:spcPct val="120000"/>
              </a:lnSpc>
            </a:pPr>
            <a:r>
              <a:rPr lang="en-US" sz="2000" dirty="0">
                <a:latin typeface="Arial" panose="020B0604020202020204" pitchFamily="34" charset="0"/>
                <a:cs typeface="Arial" panose="020B0604020202020204" pitchFamily="34" charset="0"/>
              </a:rPr>
              <a:t>Africa’s New Slave-Supplying States</a:t>
            </a:r>
          </a:p>
          <a:p>
            <a:pPr lvl="1">
              <a:lnSpc>
                <a:spcPct val="120000"/>
              </a:lnSpc>
            </a:pPr>
            <a:r>
              <a:rPr lang="en-US" sz="1800" dirty="0">
                <a:latin typeface="Arial" panose="020B0604020202020204" pitchFamily="34" charset="0"/>
                <a:cs typeface="Arial" panose="020B0604020202020204" pitchFamily="34" charset="0"/>
              </a:rPr>
              <a:t>Local political leaders and merchants actively supplied slaves to European slave buyers</a:t>
            </a:r>
          </a:p>
          <a:p>
            <a:pPr lvl="1">
              <a:lnSpc>
                <a:spcPct val="120000"/>
              </a:lnSpc>
            </a:pPr>
            <a:r>
              <a:rPr lang="en-US" sz="1800" dirty="0">
                <a:latin typeface="Arial" panose="020B0604020202020204" pitchFamily="34" charset="0"/>
                <a:cs typeface="Arial" panose="020B0604020202020204" pitchFamily="34" charset="0"/>
              </a:rPr>
              <a:t>Trade shifted wealth and power from herd- or landowning families to suppliers or slaves (merchants and warrior elites)</a:t>
            </a:r>
          </a:p>
          <a:p>
            <a:pPr lvl="1">
              <a:lnSpc>
                <a:spcPct val="120000"/>
              </a:lnSpc>
            </a:pPr>
            <a:r>
              <a:rPr lang="en-US" sz="1800" dirty="0">
                <a:latin typeface="Arial" panose="020B0604020202020204" pitchFamily="34" charset="0"/>
                <a:cs typeface="Arial" panose="020B0604020202020204" pitchFamily="34" charset="0"/>
              </a:rPr>
              <a:t>Slave trade prompted a century of civil war from 1665 in the </a:t>
            </a:r>
            <a:r>
              <a:rPr lang="en-US" sz="1800" dirty="0" err="1">
                <a:latin typeface="Arial" panose="020B0604020202020204" pitchFamily="34" charset="0"/>
                <a:cs typeface="Arial" panose="020B0604020202020204" pitchFamily="34" charset="0"/>
              </a:rPr>
              <a:t>Kongo</a:t>
            </a:r>
            <a:r>
              <a:rPr lang="en-US" sz="1800" dirty="0">
                <a:latin typeface="Arial" panose="020B0604020202020204" pitchFamily="34" charset="0"/>
                <a:cs typeface="Arial" panose="020B0604020202020204" pitchFamily="34" charset="0"/>
              </a:rPr>
              <a:t> kingdom</a:t>
            </a:r>
          </a:p>
          <a:p>
            <a:pPr lvl="1">
              <a:lnSpc>
                <a:spcPct val="120000"/>
              </a:lnSpc>
            </a:pPr>
            <a:r>
              <a:rPr lang="en-US" sz="1800" dirty="0">
                <a:latin typeface="Arial" panose="020B0604020202020204" pitchFamily="34" charset="0"/>
                <a:cs typeface="Arial" panose="020B0604020202020204" pitchFamily="34" charset="0"/>
              </a:rPr>
              <a:t>Europeans fueled these conflicts and provided weapons to allies</a:t>
            </a:r>
          </a:p>
          <a:p>
            <a:pPr lvl="1">
              <a:lnSpc>
                <a:spcPct val="120000"/>
              </a:lnSpc>
            </a:pPr>
            <a:r>
              <a:rPr lang="en-US" sz="1800" dirty="0">
                <a:latin typeface="Arial" panose="020B0604020202020204" pitchFamily="34" charset="0"/>
                <a:cs typeface="Arial" panose="020B0604020202020204" pitchFamily="34" charset="0"/>
              </a:rPr>
              <a:t>Slave trade helped some merchants and warlords consolidate and extend political power with wealth and arms</a:t>
            </a:r>
          </a:p>
          <a:p>
            <a:pPr lvl="2">
              <a:lnSpc>
                <a:spcPct val="120000"/>
              </a:lnSpc>
            </a:pPr>
            <a:r>
              <a:rPr lang="en-US" sz="1600" dirty="0">
                <a:latin typeface="Arial" panose="020B0604020202020204" pitchFamily="34" charset="0"/>
                <a:cs typeface="Arial" panose="020B0604020202020204" pitchFamily="34" charset="0"/>
              </a:rPr>
              <a:t>Asante State: became wealthy because of gold, which allowed them to acquire firearms and slaves, further developing their military and economic power</a:t>
            </a:r>
          </a:p>
          <a:p>
            <a:pPr lvl="1"/>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2038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65778"/>
            <a:ext cx="8229600" cy="1143000"/>
          </a:xfrm>
        </p:spPr>
        <p:txBody>
          <a:bodyPr>
            <a:normAutofit fontScale="90000"/>
          </a:bodyPr>
          <a:lstStyle/>
          <a:p>
            <a:r>
              <a:rPr lang="en-US" sz="4000" dirty="0">
                <a:latin typeface="Arial" panose="020B0604020202020204" pitchFamily="34" charset="0"/>
                <a:cs typeface="Arial" panose="020B0604020202020204" pitchFamily="34" charset="0"/>
              </a:rPr>
              <a:t>The Slave Trade’s Impact on Africa, continued</a:t>
            </a:r>
            <a:endParaRPr lang="en-US" sz="2000" dirty="0"/>
          </a:p>
        </p:txBody>
      </p:sp>
      <p:sp>
        <p:nvSpPr>
          <p:cNvPr id="3" name="Content Placeholder 2"/>
          <p:cNvSpPr>
            <a:spLocks noGrp="1"/>
          </p:cNvSpPr>
          <p:nvPr>
            <p:ph idx="1"/>
          </p:nvPr>
        </p:nvSpPr>
        <p:spPr>
          <a:xfrm>
            <a:off x="1981200" y="1363209"/>
            <a:ext cx="8229600" cy="3698649"/>
          </a:xfrm>
        </p:spPr>
        <p:txBody>
          <a:bodyPr>
            <a:normAutofit/>
          </a:bodyPr>
          <a:lstStyle/>
          <a:p>
            <a:pPr lvl="1">
              <a:lnSpc>
                <a:spcPct val="120000"/>
              </a:lnSpc>
            </a:pPr>
            <a:r>
              <a:rPr lang="en-US" sz="1800" dirty="0">
                <a:latin typeface="Arial" panose="020B0604020202020204" pitchFamily="34" charset="0"/>
                <a:cs typeface="Arial" panose="020B0604020202020204" pitchFamily="34" charset="0"/>
              </a:rPr>
              <a:t>Although the slave trade enriched and empowered some Africans, it cost Africa dearly</a:t>
            </a:r>
          </a:p>
          <a:p>
            <a:pPr lvl="2">
              <a:lnSpc>
                <a:spcPct val="120000"/>
              </a:lnSpc>
            </a:pPr>
            <a:r>
              <a:rPr lang="en-US" sz="1600" dirty="0">
                <a:latin typeface="Arial" panose="020B0604020202020204" pitchFamily="34" charset="0"/>
                <a:cs typeface="Arial" panose="020B0604020202020204" pitchFamily="34" charset="0"/>
              </a:rPr>
              <a:t>The Atlantic commercial system shifted wealth and power from rural to urban ports	</a:t>
            </a:r>
          </a:p>
          <a:p>
            <a:pPr lvl="2">
              <a:lnSpc>
                <a:spcPct val="120000"/>
              </a:lnSpc>
            </a:pPr>
            <a:r>
              <a:rPr lang="en-US" sz="1600" dirty="0">
                <a:latin typeface="Arial" panose="020B0604020202020204" pitchFamily="34" charset="0"/>
                <a:cs typeface="Arial" panose="020B0604020202020204" pitchFamily="34" charset="0"/>
              </a:rPr>
              <a:t>Demographic catastrophe, with severe population loss</a:t>
            </a:r>
          </a:p>
          <a:p>
            <a:pPr lvl="2">
              <a:lnSpc>
                <a:spcPct val="120000"/>
              </a:lnSpc>
            </a:pPr>
            <a:r>
              <a:rPr lang="en-US" sz="1600" dirty="0">
                <a:latin typeface="Arial" panose="020B0604020202020204" pitchFamily="34" charset="0"/>
                <a:cs typeface="Arial" panose="020B0604020202020204" pitchFamily="34" charset="0"/>
              </a:rPr>
              <a:t>The trade enhanced warrior class</a:t>
            </a:r>
          </a:p>
          <a:p>
            <a:pPr lvl="2">
              <a:lnSpc>
                <a:spcPct val="120000"/>
              </a:lnSpc>
            </a:pPr>
            <a:r>
              <a:rPr lang="en-US" sz="1600" dirty="0">
                <a:latin typeface="Arial" panose="020B0604020202020204" pitchFamily="34" charset="0"/>
                <a:cs typeface="Arial" panose="020B0604020202020204" pitchFamily="34" charset="0"/>
              </a:rPr>
              <a:t>Dislocations, internal power struggles and economic hardships precipitated rise and fall of West African kingdoms</a:t>
            </a:r>
          </a:p>
          <a:p>
            <a:pPr lvl="1"/>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4016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z="4000" dirty="0">
                <a:latin typeface="Arial" panose="020B0604020202020204" pitchFamily="34" charset="0"/>
                <a:ea typeface="ＭＳ Ｐゴシック" pitchFamily="-1" charset="-128"/>
                <a:cs typeface="Arial" panose="020B0604020202020204" pitchFamily="34" charset="0"/>
              </a:rPr>
              <a:t>Change and Trade in Africa</a:t>
            </a:r>
            <a:endParaRPr lang="en-US" sz="2000" dirty="0">
              <a:latin typeface="Arial" panose="020B0604020202020204" pitchFamily="34" charset="0"/>
              <a:ea typeface="ＭＳ Ｐゴシック" pitchFamily="-1" charset="-128"/>
              <a:cs typeface="Arial" panose="020B0604020202020204" pitchFamily="34" charset="0"/>
            </a:endParaRPr>
          </a:p>
        </p:txBody>
      </p:sp>
      <p:sp>
        <p:nvSpPr>
          <p:cNvPr id="21507" name="Content Placeholder 2"/>
          <p:cNvSpPr>
            <a:spLocks noGrp="1"/>
          </p:cNvSpPr>
          <p:nvPr>
            <p:ph idx="1"/>
          </p:nvPr>
        </p:nvSpPr>
        <p:spPr/>
        <p:txBody>
          <a:bodyPr/>
          <a:lstStyle/>
          <a:p>
            <a:r>
              <a:rPr lang="en-US" sz="2000" dirty="0">
                <a:latin typeface="Arial" panose="020B0604020202020204" pitchFamily="34" charset="0"/>
                <a:ea typeface="ＭＳ Ｐゴシック" pitchFamily="-1" charset="-128"/>
                <a:cs typeface="Arial" panose="020B0604020202020204" pitchFamily="34" charset="0"/>
              </a:rPr>
              <a:t>Increased domestic and world trade, especially the Atlantic slave trade, shifted the terms of state building</a:t>
            </a:r>
          </a:p>
          <a:p>
            <a:r>
              <a:rPr lang="en-US" sz="2000" dirty="0">
                <a:latin typeface="Arial" panose="020B0604020202020204" pitchFamily="34" charset="0"/>
                <a:ea typeface="ＭＳ Ｐゴシック" pitchFamily="-1" charset="-128"/>
                <a:cs typeface="Arial" panose="020B0604020202020204" pitchFamily="34" charset="0"/>
              </a:rPr>
              <a:t>Abolition of The Slave Trade</a:t>
            </a:r>
          </a:p>
          <a:p>
            <a:pPr lvl="1"/>
            <a:r>
              <a:rPr lang="en-US" sz="1800" dirty="0">
                <a:latin typeface="Arial" panose="020B0604020202020204" pitchFamily="34" charset="0"/>
                <a:cs typeface="Arial" panose="020B0604020202020204" pitchFamily="34" charset="0"/>
              </a:rPr>
              <a:t>The slave trade became a subject of fierce debate in the late eighteenth century, even as it enriched and empowered many Europeans and some Africans</a:t>
            </a:r>
          </a:p>
          <a:p>
            <a:pPr lvl="2"/>
            <a:r>
              <a:rPr lang="en-US" sz="1600" dirty="0">
                <a:latin typeface="Arial" panose="020B0604020202020204" pitchFamily="34" charset="0"/>
                <a:ea typeface="ＭＳ Ｐゴシック" pitchFamily="-1" charset="-128"/>
                <a:cs typeface="Arial" panose="020B0604020202020204" pitchFamily="34" charset="0"/>
              </a:rPr>
              <a:t>Some argued that slave labor was less productive than free wage labor</a:t>
            </a:r>
          </a:p>
          <a:p>
            <a:pPr lvl="2"/>
            <a:r>
              <a:rPr lang="en-US" sz="1600" dirty="0">
                <a:latin typeface="Arial" panose="020B0604020202020204" pitchFamily="34" charset="0"/>
                <a:ea typeface="ＭＳ Ｐゴシック" pitchFamily="-1" charset="-128"/>
                <a:cs typeface="Arial" panose="020B0604020202020204" pitchFamily="34" charset="0"/>
              </a:rPr>
              <a:t>Others argued that traffic in slaves was immoral</a:t>
            </a:r>
          </a:p>
          <a:p>
            <a:pPr lvl="2"/>
            <a:r>
              <a:rPr lang="en-US" sz="1600" dirty="0">
                <a:latin typeface="Arial" panose="020B0604020202020204" pitchFamily="34" charset="0"/>
                <a:ea typeface="ＭＳ Ｐゴシック" pitchFamily="-1" charset="-128"/>
                <a:cs typeface="Arial" panose="020B0604020202020204" pitchFamily="34" charset="0"/>
              </a:rPr>
              <a:t>Quakers in both England and the United States lobbied to end the slave trade</a:t>
            </a:r>
          </a:p>
        </p:txBody>
      </p:sp>
    </p:spTree>
    <p:extLst>
      <p:ext uri="{BB962C8B-B14F-4D97-AF65-F5344CB8AC3E}">
        <p14:creationId xmlns:p14="http://schemas.microsoft.com/office/powerpoint/2010/main" val="3923078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z="4000" dirty="0">
                <a:latin typeface="Arial" panose="020B0604020202020204" pitchFamily="34" charset="0"/>
                <a:ea typeface="ＭＳ Ｐゴシック" pitchFamily="-1" charset="-128"/>
                <a:cs typeface="Arial" panose="020B0604020202020204" pitchFamily="34" charset="0"/>
              </a:rPr>
              <a:t>Abolition of the Slave Trade</a:t>
            </a:r>
            <a:endParaRPr lang="en-US" sz="2000" dirty="0">
              <a:latin typeface="Arial" panose="020B0604020202020204" pitchFamily="34" charset="0"/>
              <a:ea typeface="ＭＳ Ｐゴシック" pitchFamily="-1" charset="-128"/>
              <a:cs typeface="Arial" panose="020B0604020202020204" pitchFamily="34" charset="0"/>
            </a:endParaRPr>
          </a:p>
        </p:txBody>
      </p:sp>
      <p:sp>
        <p:nvSpPr>
          <p:cNvPr id="21507" name="Content Placeholder 2"/>
          <p:cNvSpPr>
            <a:spLocks noGrp="1"/>
          </p:cNvSpPr>
          <p:nvPr>
            <p:ph idx="1"/>
          </p:nvPr>
        </p:nvSpPr>
        <p:spPr/>
        <p:txBody>
          <a:bodyPr/>
          <a:lstStyle/>
          <a:p>
            <a:pPr lvl="1"/>
            <a:r>
              <a:rPr lang="en-US" sz="1800" dirty="0">
                <a:latin typeface="Arial" panose="020B0604020202020204" pitchFamily="34" charset="0"/>
                <a:cs typeface="Arial" panose="020B0604020202020204" pitchFamily="34" charset="0"/>
              </a:rPr>
              <a:t>Abolitionists achieved success in prohibiting the slave trade</a:t>
            </a:r>
          </a:p>
          <a:p>
            <a:pPr lvl="2"/>
            <a:r>
              <a:rPr lang="en-US" sz="1600" dirty="0">
                <a:latin typeface="Arial" panose="020B0604020202020204" pitchFamily="34" charset="0"/>
                <a:ea typeface="ＭＳ Ｐゴシック" pitchFamily="-1" charset="-128"/>
                <a:cs typeface="Arial" panose="020B0604020202020204" pitchFamily="34" charset="0"/>
              </a:rPr>
              <a:t>Denmark banned the slave trade in its Caribbean colonies,1803</a:t>
            </a:r>
          </a:p>
          <a:p>
            <a:pPr lvl="2"/>
            <a:r>
              <a:rPr lang="en-US" sz="1600" dirty="0">
                <a:latin typeface="Arial" panose="020B0604020202020204" pitchFamily="34" charset="0"/>
                <a:ea typeface="ＭＳ Ｐゴシック" pitchFamily="-1" charset="-128"/>
                <a:cs typeface="Arial" panose="020B0604020202020204" pitchFamily="34" charset="0"/>
              </a:rPr>
              <a:t>Great Britain banned it in 1807, and the United States banned it in 1808</a:t>
            </a:r>
          </a:p>
          <a:p>
            <a:pPr lvl="2"/>
            <a:r>
              <a:rPr lang="en-US" sz="1600" dirty="0">
                <a:latin typeface="Arial" panose="020B0604020202020204" pitchFamily="34" charset="0"/>
                <a:ea typeface="ＭＳ Ｐゴシック" pitchFamily="-1" charset="-128"/>
                <a:cs typeface="Arial" panose="020B0604020202020204" pitchFamily="34" charset="0"/>
              </a:rPr>
              <a:t>France and other European governments persuaded over time</a:t>
            </a:r>
          </a:p>
          <a:p>
            <a:pPr lvl="2"/>
            <a:r>
              <a:rPr lang="en-US" sz="1600" dirty="0">
                <a:latin typeface="Arial" panose="020B0604020202020204" pitchFamily="34" charset="0"/>
                <a:ea typeface="ＭＳ Ｐゴシック" pitchFamily="-1" charset="-128"/>
                <a:cs typeface="Arial" panose="020B0604020202020204" pitchFamily="34" charset="0"/>
              </a:rPr>
              <a:t>Britain posted naval squadron off coast of West Africa to prevent slave trade above the equator</a:t>
            </a:r>
          </a:p>
          <a:p>
            <a:pPr lvl="2"/>
            <a:r>
              <a:rPr lang="en-US" sz="1600" dirty="0">
                <a:latin typeface="Arial" panose="020B0604020202020204" pitchFamily="34" charset="0"/>
                <a:ea typeface="ＭＳ Ｐゴシック" pitchFamily="-1" charset="-128"/>
                <a:cs typeface="Arial" panose="020B0604020202020204" pitchFamily="34" charset="0"/>
              </a:rPr>
              <a:t>By 1850, the number of slaves traded had dropped sharply</a:t>
            </a:r>
          </a:p>
          <a:p>
            <a:pPr lvl="1"/>
            <a:r>
              <a:rPr lang="en-US" sz="1800" dirty="0">
                <a:latin typeface="Arial" panose="020B0604020202020204" pitchFamily="34" charset="0"/>
                <a:cs typeface="Arial" panose="020B0604020202020204" pitchFamily="34" charset="0"/>
              </a:rPr>
              <a:t>Slavery didn’t end for several more decades due to profitability of</a:t>
            </a:r>
          </a:p>
          <a:p>
            <a:pPr lvl="2"/>
            <a:r>
              <a:rPr lang="en-US" sz="1600" dirty="0">
                <a:latin typeface="Arial" panose="020B0604020202020204" pitchFamily="34" charset="0"/>
                <a:cs typeface="Arial" panose="020B0604020202020204" pitchFamily="34" charset="0"/>
              </a:rPr>
              <a:t>Cotton in Southern US</a:t>
            </a:r>
          </a:p>
          <a:p>
            <a:pPr lvl="2"/>
            <a:r>
              <a:rPr lang="en-US" sz="1600" dirty="0">
                <a:latin typeface="Arial" panose="020B0604020202020204" pitchFamily="34" charset="0"/>
                <a:cs typeface="Arial" panose="020B0604020202020204" pitchFamily="34" charset="0"/>
              </a:rPr>
              <a:t>Sugar in Caribbean</a:t>
            </a:r>
          </a:p>
          <a:p>
            <a:pPr lvl="2"/>
            <a:r>
              <a:rPr lang="en-US" sz="1600" dirty="0">
                <a:latin typeface="Arial" panose="020B0604020202020204" pitchFamily="34" charset="0"/>
                <a:cs typeface="Arial" panose="020B0604020202020204" pitchFamily="34" charset="0"/>
              </a:rPr>
              <a:t>Coffee in Brazil</a:t>
            </a:r>
          </a:p>
        </p:txBody>
      </p:sp>
    </p:spTree>
    <p:extLst>
      <p:ext uri="{BB962C8B-B14F-4D97-AF65-F5344CB8AC3E}">
        <p14:creationId xmlns:p14="http://schemas.microsoft.com/office/powerpoint/2010/main" val="1271613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z="4000" dirty="0">
                <a:latin typeface="Arial" panose="020B0604020202020204" pitchFamily="34" charset="0"/>
                <a:ea typeface="ＭＳ Ｐゴシック" pitchFamily="-1" charset="-128"/>
                <a:cs typeface="Arial" panose="020B0604020202020204" pitchFamily="34" charset="0"/>
              </a:rPr>
              <a:t>Abolition of the Slave Trade</a:t>
            </a:r>
            <a:endParaRPr lang="en-US" sz="2000" dirty="0">
              <a:latin typeface="Arial" panose="020B0604020202020204" pitchFamily="34" charset="0"/>
              <a:ea typeface="ＭＳ Ｐゴシック" pitchFamily="-1" charset="-128"/>
              <a:cs typeface="Arial" panose="020B0604020202020204" pitchFamily="34" charset="0"/>
            </a:endParaRPr>
          </a:p>
        </p:txBody>
      </p:sp>
      <p:sp>
        <p:nvSpPr>
          <p:cNvPr id="21507" name="Content Placeholder 2"/>
          <p:cNvSpPr>
            <a:spLocks noGrp="1"/>
          </p:cNvSpPr>
          <p:nvPr>
            <p:ph idx="1"/>
          </p:nvPr>
        </p:nvSpPr>
        <p:spPr/>
        <p:txBody>
          <a:bodyPr/>
          <a:lstStyle/>
          <a:p>
            <a:pPr lvl="1"/>
            <a:r>
              <a:rPr lang="en-US" sz="1800" dirty="0">
                <a:latin typeface="Arial" panose="020B0604020202020204" pitchFamily="34" charset="0"/>
                <a:cs typeface="Arial" panose="020B0604020202020204" pitchFamily="34" charset="0"/>
              </a:rPr>
              <a:t>Abolitionists achieved success in prohibiting the slave trade</a:t>
            </a:r>
          </a:p>
          <a:p>
            <a:pPr lvl="2"/>
            <a:r>
              <a:rPr lang="en-US" sz="1600" dirty="0">
                <a:latin typeface="Arial" panose="020B0604020202020204" pitchFamily="34" charset="0"/>
                <a:ea typeface="ＭＳ Ｐゴシック" pitchFamily="-1" charset="-128"/>
                <a:cs typeface="Arial" panose="020B0604020202020204" pitchFamily="34" charset="0"/>
              </a:rPr>
              <a:t>Denmark banned the slave trade in its Caribbean colonies,1803</a:t>
            </a:r>
          </a:p>
          <a:p>
            <a:pPr lvl="2"/>
            <a:r>
              <a:rPr lang="en-US" sz="1600" dirty="0">
                <a:latin typeface="Arial" panose="020B0604020202020204" pitchFamily="34" charset="0"/>
                <a:ea typeface="ＭＳ Ｐゴシック" pitchFamily="-1" charset="-128"/>
                <a:cs typeface="Arial" panose="020B0604020202020204" pitchFamily="34" charset="0"/>
              </a:rPr>
              <a:t>Great Britain banned it in 1807, and the United States banned it in 1808</a:t>
            </a:r>
          </a:p>
          <a:p>
            <a:pPr lvl="2"/>
            <a:r>
              <a:rPr lang="en-US" sz="1600" dirty="0">
                <a:latin typeface="Arial" panose="020B0604020202020204" pitchFamily="34" charset="0"/>
                <a:ea typeface="ＭＳ Ｐゴシック" pitchFamily="-1" charset="-128"/>
                <a:cs typeface="Arial" panose="020B0604020202020204" pitchFamily="34" charset="0"/>
              </a:rPr>
              <a:t>France and other European governments persuaded over time</a:t>
            </a:r>
          </a:p>
          <a:p>
            <a:pPr lvl="2"/>
            <a:r>
              <a:rPr lang="en-US" sz="1600" dirty="0">
                <a:latin typeface="Arial" panose="020B0604020202020204" pitchFamily="34" charset="0"/>
                <a:ea typeface="ＭＳ Ｐゴシック" pitchFamily="-1" charset="-128"/>
                <a:cs typeface="Arial" panose="020B0604020202020204" pitchFamily="34" charset="0"/>
              </a:rPr>
              <a:t>Britain posted naval squadron off coast of West Africa to prevent slave trade above the equator</a:t>
            </a:r>
          </a:p>
          <a:p>
            <a:pPr lvl="2"/>
            <a:r>
              <a:rPr lang="en-US" sz="1600" dirty="0">
                <a:latin typeface="Arial" panose="020B0604020202020204" pitchFamily="34" charset="0"/>
                <a:ea typeface="ＭＳ Ｐゴシック" pitchFamily="-1" charset="-128"/>
                <a:cs typeface="Arial" panose="020B0604020202020204" pitchFamily="34" charset="0"/>
              </a:rPr>
              <a:t>By 1850, the number of slaves traded had dropped sharply</a:t>
            </a:r>
          </a:p>
          <a:p>
            <a:pPr lvl="1"/>
            <a:r>
              <a:rPr lang="en-US" sz="1800" dirty="0">
                <a:latin typeface="Arial" panose="020B0604020202020204" pitchFamily="34" charset="0"/>
                <a:cs typeface="Arial" panose="020B0604020202020204" pitchFamily="34" charset="0"/>
              </a:rPr>
              <a:t>Slavery didn’t end for several more decades due to profitability of</a:t>
            </a:r>
          </a:p>
          <a:p>
            <a:pPr lvl="2"/>
            <a:r>
              <a:rPr lang="en-US" sz="1600" dirty="0">
                <a:latin typeface="Arial" panose="020B0604020202020204" pitchFamily="34" charset="0"/>
                <a:cs typeface="Arial" panose="020B0604020202020204" pitchFamily="34" charset="0"/>
              </a:rPr>
              <a:t>Cotton in Southern US</a:t>
            </a:r>
          </a:p>
          <a:p>
            <a:pPr lvl="2"/>
            <a:r>
              <a:rPr lang="en-US" sz="1600" dirty="0">
                <a:latin typeface="Arial" panose="020B0604020202020204" pitchFamily="34" charset="0"/>
                <a:cs typeface="Arial" panose="020B0604020202020204" pitchFamily="34" charset="0"/>
              </a:rPr>
              <a:t>Sugar in Caribbean</a:t>
            </a:r>
          </a:p>
          <a:p>
            <a:pPr lvl="2"/>
            <a:r>
              <a:rPr lang="en-US" sz="1600" dirty="0">
                <a:latin typeface="Arial" panose="020B0604020202020204" pitchFamily="34" charset="0"/>
                <a:cs typeface="Arial" panose="020B0604020202020204" pitchFamily="34" charset="0"/>
              </a:rPr>
              <a:t>Coffee in Brazil</a:t>
            </a:r>
          </a:p>
        </p:txBody>
      </p:sp>
    </p:spTree>
    <p:extLst>
      <p:ext uri="{BB962C8B-B14F-4D97-AF65-F5344CB8AC3E}">
        <p14:creationId xmlns:p14="http://schemas.microsoft.com/office/powerpoint/2010/main" val="4193401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981200" y="285524"/>
            <a:ext cx="8229600" cy="1143000"/>
          </a:xfrm>
        </p:spPr>
        <p:txBody>
          <a:bodyPr/>
          <a:lstStyle/>
          <a:p>
            <a:r>
              <a:rPr lang="en-US" sz="4000" dirty="0">
                <a:latin typeface="Arial" panose="020B0604020202020204" pitchFamily="34" charset="0"/>
                <a:ea typeface="ＭＳ Ｐゴシック" pitchFamily="-1" charset="-128"/>
                <a:cs typeface="Arial" panose="020B0604020202020204" pitchFamily="34" charset="0"/>
              </a:rPr>
              <a:t>New Trade With Africa</a:t>
            </a:r>
            <a:endParaRPr lang="en-US" sz="2000" dirty="0">
              <a:ea typeface="ＭＳ Ｐゴシック" pitchFamily="-1" charset="-128"/>
              <a:cs typeface="ＭＳ Ｐゴシック" pitchFamily="-1" charset="-128"/>
            </a:endParaRPr>
          </a:p>
        </p:txBody>
      </p:sp>
      <p:sp>
        <p:nvSpPr>
          <p:cNvPr id="22531" name="Content Placeholder 2"/>
          <p:cNvSpPr>
            <a:spLocks noGrp="1"/>
          </p:cNvSpPr>
          <p:nvPr>
            <p:ph idx="1"/>
          </p:nvPr>
        </p:nvSpPr>
        <p:spPr>
          <a:xfrm>
            <a:off x="1981200" y="1404252"/>
            <a:ext cx="8229600" cy="4876800"/>
          </a:xfrm>
        </p:spPr>
        <p:txBody>
          <a:bodyPr/>
          <a:lstStyle/>
          <a:p>
            <a:r>
              <a:rPr lang="en-US" sz="2000" dirty="0">
                <a:latin typeface="Arial" panose="020B0604020202020204" pitchFamily="34" charset="0"/>
                <a:ea typeface="ＭＳ Ｐゴシック" pitchFamily="-1" charset="-128"/>
                <a:cs typeface="Arial" panose="020B0604020202020204" pitchFamily="34" charset="0"/>
              </a:rPr>
              <a:t>New Trade with Africa</a:t>
            </a:r>
          </a:p>
          <a:p>
            <a:pPr lvl="1"/>
            <a:r>
              <a:rPr lang="en-US" sz="1800" dirty="0">
                <a:latin typeface="Arial" panose="020B0604020202020204" pitchFamily="34" charset="0"/>
                <a:cs typeface="Arial" panose="020B0604020202020204" pitchFamily="34" charset="0"/>
              </a:rPr>
              <a:t>European traders promoted a new form of commerce, “legitimate” trade</a:t>
            </a:r>
          </a:p>
          <a:p>
            <a:pPr lvl="2"/>
            <a:r>
              <a:rPr lang="en-US" sz="1600" dirty="0">
                <a:latin typeface="Arial" panose="020B0604020202020204" pitchFamily="34" charset="0"/>
                <a:cs typeface="Arial" panose="020B0604020202020204" pitchFamily="34" charset="0"/>
              </a:rPr>
              <a:t>Europeans wanted Africans to substitute trade in produce for trade in slaves</a:t>
            </a:r>
          </a:p>
          <a:p>
            <a:pPr lvl="2"/>
            <a:r>
              <a:rPr lang="en-US" sz="1600" dirty="0">
                <a:latin typeface="Arial" panose="020B0604020202020204" pitchFamily="34" charset="0"/>
                <a:ea typeface="ＭＳ Ｐゴシック" pitchFamily="-1" charset="-128"/>
                <a:cs typeface="Arial" panose="020B0604020202020204" pitchFamily="34" charset="0"/>
              </a:rPr>
              <a:t>West Africans began to export palm oil, peanuts, and vegetable oils</a:t>
            </a:r>
          </a:p>
          <a:p>
            <a:pPr lvl="1"/>
            <a:r>
              <a:rPr lang="en-US" sz="1800" dirty="0">
                <a:latin typeface="Arial" panose="020B0604020202020204" pitchFamily="34" charset="0"/>
                <a:cs typeface="Arial" panose="020B0604020202020204" pitchFamily="34" charset="0"/>
              </a:rPr>
              <a:t>A new generation of successful West African merchants amassed fortunes</a:t>
            </a:r>
          </a:p>
          <a:p>
            <a:pPr lvl="2"/>
            <a:r>
              <a:rPr lang="en-US" sz="1600" dirty="0">
                <a:latin typeface="Arial" panose="020B0604020202020204" pitchFamily="34" charset="0"/>
                <a:ea typeface="ＭＳ Ｐゴシック" pitchFamily="-1" charset="-128"/>
                <a:cs typeface="Arial" panose="020B0604020202020204" pitchFamily="34" charset="0"/>
              </a:rPr>
              <a:t>King </a:t>
            </a:r>
            <a:r>
              <a:rPr lang="en-US" sz="1600" dirty="0" err="1">
                <a:latin typeface="Arial" panose="020B0604020202020204" pitchFamily="34" charset="0"/>
                <a:ea typeface="ＭＳ Ｐゴシック" pitchFamily="-1" charset="-128"/>
                <a:cs typeface="Arial" panose="020B0604020202020204" pitchFamily="34" charset="0"/>
              </a:rPr>
              <a:t>Jaja</a:t>
            </a:r>
            <a:r>
              <a:rPr lang="en-US" sz="1600" dirty="0">
                <a:latin typeface="Arial" panose="020B0604020202020204" pitchFamily="34" charset="0"/>
                <a:ea typeface="ＭＳ Ｐゴシック" pitchFamily="-1" charset="-128"/>
                <a:cs typeface="Arial" panose="020B0604020202020204" pitchFamily="34" charset="0"/>
              </a:rPr>
              <a:t> of </a:t>
            </a:r>
            <a:r>
              <a:rPr lang="en-US" sz="1600" dirty="0" err="1">
                <a:latin typeface="Arial" panose="020B0604020202020204" pitchFamily="34" charset="0"/>
                <a:ea typeface="ＭＳ Ｐゴシック" pitchFamily="-1" charset="-128"/>
                <a:cs typeface="Arial" panose="020B0604020202020204" pitchFamily="34" charset="0"/>
              </a:rPr>
              <a:t>Opobo</a:t>
            </a:r>
            <a:r>
              <a:rPr lang="en-US" sz="1600" dirty="0">
                <a:latin typeface="Arial" panose="020B0604020202020204" pitchFamily="34" charset="0"/>
                <a:ea typeface="ＭＳ Ｐゴシック" pitchFamily="-1" charset="-128"/>
                <a:cs typeface="Arial" panose="020B0604020202020204" pitchFamily="34" charset="0"/>
              </a:rPr>
              <a:t> (1821–1891) started off a slave and ended up founding port of </a:t>
            </a:r>
            <a:r>
              <a:rPr lang="en-US" sz="1600" dirty="0" err="1">
                <a:latin typeface="Arial" panose="020B0604020202020204" pitchFamily="34" charset="0"/>
                <a:ea typeface="ＭＳ Ｐゴシック" pitchFamily="-1" charset="-128"/>
                <a:cs typeface="Arial" panose="020B0604020202020204" pitchFamily="34" charset="0"/>
              </a:rPr>
              <a:t>Opobo</a:t>
            </a:r>
            <a:r>
              <a:rPr lang="en-US" sz="1600" dirty="0">
                <a:latin typeface="Arial" panose="020B0604020202020204" pitchFamily="34" charset="0"/>
                <a:ea typeface="ＭＳ Ｐゴシック" pitchFamily="-1" charset="-128"/>
                <a:cs typeface="Arial" panose="020B0604020202020204" pitchFamily="34" charset="0"/>
              </a:rPr>
              <a:t> with the palm oil trade</a:t>
            </a:r>
          </a:p>
          <a:p>
            <a:pPr lvl="2"/>
            <a:r>
              <a:rPr lang="en-US" sz="1600" dirty="0">
                <a:latin typeface="Arial" panose="020B0604020202020204" pitchFamily="34" charset="0"/>
                <a:ea typeface="ＭＳ Ｐゴシック" pitchFamily="-1" charset="-128"/>
                <a:cs typeface="Arial" panose="020B0604020202020204" pitchFamily="34" charset="0"/>
              </a:rPr>
              <a:t>William Lewis, a freed Yoruba slave, went back to Africa in 1828, and became a successful merchant</a:t>
            </a:r>
          </a:p>
          <a:p>
            <a:pPr lvl="3"/>
            <a:r>
              <a:rPr lang="en-US" sz="1400" dirty="0">
                <a:latin typeface="Arial" panose="020B0604020202020204" pitchFamily="34" charset="0"/>
                <a:ea typeface="ＭＳ Ｐゴシック" pitchFamily="-1" charset="-128"/>
                <a:cs typeface="Arial" panose="020B0604020202020204" pitchFamily="34" charset="0"/>
              </a:rPr>
              <a:t>Sent his son Samuel to study in England</a:t>
            </a:r>
          </a:p>
          <a:p>
            <a:pPr lvl="3"/>
            <a:r>
              <a:rPr lang="en-US" sz="1400" dirty="0">
                <a:latin typeface="Arial" panose="020B0604020202020204" pitchFamily="34" charset="0"/>
                <a:ea typeface="ＭＳ Ｐゴシック" pitchFamily="-1" charset="-128"/>
                <a:cs typeface="Arial" panose="020B0604020202020204" pitchFamily="34" charset="0"/>
              </a:rPr>
              <a:t>Samuel became an important leader in Sierra Leone</a:t>
            </a:r>
          </a:p>
          <a:p>
            <a:endParaRPr lang="en-US" sz="2000" dirty="0">
              <a:latin typeface="Arial" panose="020B0604020202020204" pitchFamily="34" charset="0"/>
              <a:ea typeface="ＭＳ Ｐゴシック" pitchFamily="-1" charset="-128"/>
              <a:cs typeface="Arial" panose="020B0604020202020204" pitchFamily="34" charset="0"/>
            </a:endParaRPr>
          </a:p>
        </p:txBody>
      </p:sp>
    </p:spTree>
    <p:extLst>
      <p:ext uri="{BB962C8B-B14F-4D97-AF65-F5344CB8AC3E}">
        <p14:creationId xmlns:p14="http://schemas.microsoft.com/office/powerpoint/2010/main" val="3174465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981200" y="285524"/>
            <a:ext cx="8229600" cy="1143000"/>
          </a:xfrm>
        </p:spPr>
        <p:txBody>
          <a:bodyPr/>
          <a:lstStyle/>
          <a:p>
            <a:r>
              <a:rPr lang="en-US" sz="4000" dirty="0">
                <a:latin typeface="Arial" panose="020B0604020202020204" pitchFamily="34" charset="0"/>
                <a:ea typeface="ＭＳ Ｐゴシック" pitchFamily="-1" charset="-128"/>
                <a:cs typeface="Arial" panose="020B0604020202020204" pitchFamily="34" charset="0"/>
              </a:rPr>
              <a:t>Slavery in Africa</a:t>
            </a:r>
            <a:endParaRPr lang="en-US" sz="2000" dirty="0">
              <a:ea typeface="ＭＳ Ｐゴシック" pitchFamily="-1" charset="-128"/>
              <a:cs typeface="ＭＳ Ｐゴシック" pitchFamily="-1" charset="-128"/>
            </a:endParaRPr>
          </a:p>
        </p:txBody>
      </p:sp>
      <p:sp>
        <p:nvSpPr>
          <p:cNvPr id="22531" name="Content Placeholder 2"/>
          <p:cNvSpPr>
            <a:spLocks noGrp="1"/>
          </p:cNvSpPr>
          <p:nvPr>
            <p:ph idx="1"/>
          </p:nvPr>
        </p:nvSpPr>
        <p:spPr>
          <a:xfrm>
            <a:off x="1981200" y="1436910"/>
            <a:ext cx="8229600" cy="4876800"/>
          </a:xfrm>
        </p:spPr>
        <p:txBody>
          <a:bodyPr/>
          <a:lstStyle/>
          <a:p>
            <a:pPr lvl="1"/>
            <a:r>
              <a:rPr lang="en-US" sz="1800" dirty="0">
                <a:latin typeface="Arial" panose="020B0604020202020204" pitchFamily="34" charset="0"/>
                <a:cs typeface="Arial" panose="020B0604020202020204" pitchFamily="34" charset="0"/>
              </a:rPr>
              <a:t>Rise of free labor in Atlantic world and dwindling foreign slave trade actually strengthened slavery within Africa</a:t>
            </a:r>
          </a:p>
          <a:p>
            <a:pPr lvl="2"/>
            <a:r>
              <a:rPr lang="en-US" sz="1600" dirty="0">
                <a:latin typeface="Arial" panose="020B0604020202020204" pitchFamily="34" charset="0"/>
                <a:ea typeface="ＭＳ Ｐゴシック" pitchFamily="-1" charset="-128"/>
                <a:cs typeface="Arial" panose="020B0604020202020204" pitchFamily="34" charset="0"/>
              </a:rPr>
              <a:t>By mid-19</a:t>
            </a:r>
            <a:r>
              <a:rPr lang="en-US" sz="1600" baseline="30000" dirty="0">
                <a:latin typeface="Arial" panose="020B0604020202020204" pitchFamily="34" charset="0"/>
                <a:ea typeface="ＭＳ Ｐゴシック" pitchFamily="-1" charset="-128"/>
                <a:cs typeface="Arial" panose="020B0604020202020204" pitchFamily="34" charset="0"/>
              </a:rPr>
              <a:t>th</a:t>
            </a:r>
            <a:r>
              <a:rPr lang="en-US" sz="1600" dirty="0">
                <a:latin typeface="Arial" panose="020B0604020202020204" pitchFamily="34" charset="0"/>
                <a:ea typeface="ＭＳ Ｐゴシック" pitchFamily="-1" charset="-128"/>
                <a:cs typeface="Arial" panose="020B0604020202020204" pitchFamily="34" charset="0"/>
              </a:rPr>
              <a:t> century, slaves were 50% of the population in some areas</a:t>
            </a:r>
          </a:p>
          <a:p>
            <a:pPr lvl="2"/>
            <a:r>
              <a:rPr lang="en-US" sz="1600" dirty="0">
                <a:latin typeface="Arial" panose="020B0604020202020204" pitchFamily="34" charset="0"/>
                <a:ea typeface="ＭＳ Ｐゴシック" pitchFamily="-1" charset="-128"/>
                <a:cs typeface="Arial" panose="020B0604020202020204" pitchFamily="34" charset="0"/>
              </a:rPr>
              <a:t>Slaves worked in palm oil or close plantation labor, military forces, or as palm oil or ivory porters, not domestic servants</a:t>
            </a:r>
          </a:p>
          <a:p>
            <a:pPr lvl="2"/>
            <a:r>
              <a:rPr lang="en-US" sz="1600" dirty="0">
                <a:latin typeface="Arial" panose="020B0604020202020204" pitchFamily="34" charset="0"/>
                <a:ea typeface="ＭＳ Ｐゴシック" pitchFamily="-1" charset="-128"/>
                <a:cs typeface="Arial" panose="020B0604020202020204" pitchFamily="34" charset="0"/>
              </a:rPr>
              <a:t>In 1850, northern Nigeria had had more slaves than independent Brazil, and almost as many as the United States</a:t>
            </a:r>
          </a:p>
          <a:p>
            <a:pPr lvl="2"/>
            <a:r>
              <a:rPr lang="en-US" sz="1600" dirty="0">
                <a:latin typeface="Arial" panose="020B0604020202020204" pitchFamily="34" charset="0"/>
                <a:ea typeface="ＭＳ Ｐゴシック" pitchFamily="-1" charset="-128"/>
                <a:cs typeface="Arial" panose="020B0604020202020204" pitchFamily="34" charset="0"/>
              </a:rPr>
              <a:t>Africa became in time the largest slaveholding continent</a:t>
            </a:r>
          </a:p>
          <a:p>
            <a:endParaRPr lang="en-US" sz="2000" dirty="0">
              <a:latin typeface="Arial" panose="020B0604020202020204" pitchFamily="34" charset="0"/>
              <a:ea typeface="ＭＳ Ｐゴシック" pitchFamily="-1" charset="-128"/>
              <a:cs typeface="Arial" panose="020B0604020202020204" pitchFamily="34" charset="0"/>
            </a:endParaRPr>
          </a:p>
        </p:txBody>
      </p:sp>
    </p:spTree>
    <p:extLst>
      <p:ext uri="{BB962C8B-B14F-4D97-AF65-F5344CB8AC3E}">
        <p14:creationId xmlns:p14="http://schemas.microsoft.com/office/powerpoint/2010/main" val="1436069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233665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Graphics_PP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TotalTime>
  <Words>1802</Words>
  <Application>Microsoft Office PowerPoint</Application>
  <PresentationFormat>Widescreen</PresentationFormat>
  <Paragraphs>163</Paragraphs>
  <Slides>19</Slides>
  <Notes>7</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19</vt:i4>
      </vt:variant>
    </vt:vector>
  </HeadingPairs>
  <TitlesOfParts>
    <vt:vector size="25" baseType="lpstr">
      <vt:lpstr>Arial</vt:lpstr>
      <vt:lpstr>Calibri</vt:lpstr>
      <vt:lpstr>Times</vt:lpstr>
      <vt:lpstr>1_Office Theme</vt:lpstr>
      <vt:lpstr>Graphics_PPT_Template</vt:lpstr>
      <vt:lpstr>Default Design</vt:lpstr>
      <vt:lpstr>Pre-Colonial Sub-Saharan Africa </vt:lpstr>
      <vt:lpstr>Map 8.6 | Bantu Migrations</vt:lpstr>
      <vt:lpstr>Islam in Sub-Saharan Africa</vt:lpstr>
      <vt:lpstr>Map 9.3 | Islam and trade in Sub-Saharan Africa, 700-1000 CE</vt:lpstr>
      <vt:lpstr>PowerPoint Presentation</vt:lpstr>
      <vt:lpstr>Trade between East Africa and the Indian Ocean</vt:lpstr>
      <vt:lpstr>Map 12.1 | European Exploration, 1420–1580</vt:lpstr>
      <vt:lpstr>Map 13.1 | Trade in Silver and Other Commodities, 1650–1750</vt:lpstr>
      <vt:lpstr>The Slave Trade and Africa</vt:lpstr>
      <vt:lpstr>Map 13.4 | The African Slave Trade , 1501–1867</vt:lpstr>
      <vt:lpstr>Gender and Slavery</vt:lpstr>
      <vt:lpstr>The Slave Trade’s Impact on Africa</vt:lpstr>
      <vt:lpstr>The Slave Trade’s Impact on Africa, continued</vt:lpstr>
      <vt:lpstr>Change and Trade in Africa</vt:lpstr>
      <vt:lpstr>Abolition of the Slave Trade</vt:lpstr>
      <vt:lpstr>Abolition of the Slave Trade</vt:lpstr>
      <vt:lpstr>New Trade With Africa</vt:lpstr>
      <vt:lpstr>Slavery in Africa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sibongile mhlaba</dc:creator>
  <cp:lastModifiedBy>sibongile mhlaba</cp:lastModifiedBy>
  <cp:revision>6</cp:revision>
  <dcterms:created xsi:type="dcterms:W3CDTF">2017-08-31T03:44:45Z</dcterms:created>
  <dcterms:modified xsi:type="dcterms:W3CDTF">2021-09-29T19:55:44Z</dcterms:modified>
</cp:coreProperties>
</file>